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309" r:id="rId2"/>
    <p:sldId id="461" r:id="rId3"/>
    <p:sldId id="462" r:id="rId4"/>
    <p:sldId id="463" r:id="rId5"/>
    <p:sldId id="451" r:id="rId6"/>
    <p:sldId id="452" r:id="rId7"/>
    <p:sldId id="464" r:id="rId8"/>
    <p:sldId id="453" r:id="rId9"/>
    <p:sldId id="459" r:id="rId10"/>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20" userDrawn="1">
          <p15:clr>
            <a:srgbClr val="A4A3A4"/>
          </p15:clr>
        </p15:guide>
        <p15:guide id="2"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1E4"/>
    <a:srgbClr val="FEAE8E"/>
    <a:srgbClr val="00B050"/>
    <a:srgbClr val="000000"/>
    <a:srgbClr val="00D362"/>
    <a:srgbClr val="85F289"/>
    <a:srgbClr val="E5F2DD"/>
    <a:srgbClr val="F8E7DB"/>
    <a:srgbClr val="FFFF00"/>
    <a:srgbClr val="719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0" autoAdjust="0"/>
    <p:restoredTop sz="83824" autoAdjust="0"/>
  </p:normalViewPr>
  <p:slideViewPr>
    <p:cSldViewPr snapToGrid="0">
      <p:cViewPr varScale="1">
        <p:scale>
          <a:sx n="156" d="100"/>
          <a:sy n="156" d="100"/>
        </p:scale>
        <p:origin x="1656" y="160"/>
      </p:cViewPr>
      <p:guideLst>
        <p:guide orient="horz" pos="3720"/>
        <p:guide pos="691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11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4" name="Shape 4"/>
          <p:cNvSpPr txBox="1">
            <a:spLocks noGrp="1"/>
          </p:cNvSpPr>
          <p:nvPr>
            <p:ph type="dt" idx="10"/>
          </p:nvPr>
        </p:nvSpPr>
        <p:spPr>
          <a:xfrm>
            <a:off x="4021137" y="0"/>
            <a:ext cx="3076575" cy="5111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5" name="Shape 5"/>
          <p:cNvSpPr>
            <a:spLocks noGrp="1" noRot="1" noChangeAspect="1"/>
          </p:cNvSpPr>
          <p:nvPr>
            <p:ph type="sldImg" idx="3"/>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709612" y="4860925"/>
            <a:ext cx="5680075" cy="4605337"/>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9721850"/>
            <a:ext cx="3076575" cy="511175"/>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1pPr>
            <a:lvl2pPr marR="0" lvl="1"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2pPr>
            <a:lvl3pPr marR="0" lvl="2"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3pPr>
            <a:lvl4pPr marR="0" lvl="3"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4pPr>
            <a:lvl5pPr marR="0" lvl="4"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5pPr>
            <a:lvl6pPr marR="0" lvl="5"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6pPr>
            <a:lvl7pPr marR="0" lvl="6"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7pPr>
            <a:lvl8pPr marR="0" lvl="7"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8pPr>
            <a:lvl9pPr marR="0" lvl="8" algn="l" rtl="0">
              <a:lnSpc>
                <a:spcPct val="100000"/>
              </a:lnSpc>
              <a:spcBef>
                <a:spcPts val="0"/>
              </a:spcBef>
              <a:spcAft>
                <a:spcPts val="0"/>
              </a:spcAft>
              <a:buSzPts val="1400"/>
              <a:buNone/>
              <a:defRPr sz="1800" b="0" i="0" u="none" strike="noStrike" cap="none">
                <a:solidFill>
                  <a:srgbClr val="000000"/>
                </a:solidFill>
                <a:latin typeface="Noto Sans Symbols"/>
                <a:ea typeface="Noto Sans Symbols"/>
                <a:cs typeface="Noto Sans Symbols"/>
                <a:sym typeface="Noto Sans Symbols"/>
              </a:defRPr>
            </a:lvl9pPr>
          </a:lstStyle>
          <a:p>
            <a:endParaRPr/>
          </a:p>
        </p:txBody>
      </p:sp>
      <p:sp>
        <p:nvSpPr>
          <p:cNvPr id="8" name="Shape 8"/>
          <p:cNvSpPr txBox="1">
            <a:spLocks noGrp="1"/>
          </p:cNvSpPr>
          <p:nvPr>
            <p:ph type="sldNum" idx="12"/>
          </p:nvPr>
        </p:nvSpPr>
        <p:spPr>
          <a:xfrm>
            <a:off x="4021137" y="9721850"/>
            <a:ext cx="3076575" cy="511175"/>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9612" y="4860925"/>
            <a:ext cx="5680075" cy="4605337"/>
          </a:xfrm>
          <a:prstGeom prst="rect">
            <a:avLst/>
          </a:prstGeom>
        </p:spPr>
        <p:txBody>
          <a:bodyPr spcFirstLastPara="1" wrap="square" lIns="91425" tIns="91425" rIns="91425" bIns="91425" anchor="t" anchorCtr="0">
            <a:noAutofit/>
          </a:bodyPr>
          <a:lstStyle/>
          <a:p>
            <a:endParaRPr lang="en-US" dirty="0">
              <a:solidFill>
                <a:srgbClr val="000000"/>
              </a:solidFill>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p:txBody>
      </p:sp>
      <p:sp>
        <p:nvSpPr>
          <p:cNvPr id="86" name="Shape 86"/>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0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000000"/>
                </a:solidFill>
                <a:effectLst/>
                <a:latin typeface="Helvetica" pitchFamily="2" charset="0"/>
              </a:rPr>
              <a:t>I got my PhD from UC Santa Barbara, and it was at a time when silicon photonic devices have emerged with both diversified functionalities and some good performance. But there lacked an efficient way of designing photonic circuits using these devices, especially when you want to co-simulate them with electronic drivers and to also account for fabrication process variations during the design stage.</a:t>
            </a:r>
          </a:p>
          <a:p>
            <a:r>
              <a:rPr lang="en-US" dirty="0">
                <a:solidFill>
                  <a:srgbClr val="000000"/>
                </a:solidFill>
                <a:effectLst/>
                <a:latin typeface="Helvetica" pitchFamily="2" charset="0"/>
              </a:rPr>
              <a:t>So the main focus of my PhD work was to bring in the decades of experience from the EDA domain, and of course adapt them to some unique challenges of photonics design, to enable the design automation of large-scale photonic integrated circuits.</a:t>
            </a:r>
          </a:p>
          <a:p>
            <a:r>
              <a:rPr lang="en-US" dirty="0">
                <a:solidFill>
                  <a:srgbClr val="000000"/>
                </a:solidFill>
                <a:effectLst/>
                <a:latin typeface="Helvetica" pitchFamily="2" charset="0"/>
              </a:rPr>
              <a:t>As I am showing here, the approach that I took really based on measurement data from fabricated devices, and encompassed several design phases from simulation, to layout, and to applications in data communication systems. And some of the methodologies were actually adopted by the industry, like using Verilog-A models for electronic-photonic co-simulation, and being able to generate curved layouts in traditional EDA tools like Cadence.</a:t>
            </a:r>
          </a:p>
          <a:p>
            <a:endParaRPr lang="en-US" dirty="0">
              <a:solidFill>
                <a:srgbClr val="000000"/>
              </a:solidFill>
              <a:effectLst/>
              <a:latin typeface="Helvetica" pitchFamily="2"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2</a:t>
            </a:fld>
            <a:endParaRPr lang="en-US"/>
          </a:p>
        </p:txBody>
      </p:sp>
    </p:spTree>
    <p:extLst>
      <p:ext uri="{BB962C8B-B14F-4D97-AF65-F5344CB8AC3E}">
        <p14:creationId xmlns:p14="http://schemas.microsoft.com/office/powerpoint/2010/main" val="193132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after I came to Columbia for my postdoc, I took a bit of a shift in my research focus, because I recognized the rapid emergence of foundries that offer silicon photonics wafer runs, like AIM Photonics, GlobalFoundries, and </a:t>
            </a:r>
            <a:r>
              <a:rPr lang="en-US" dirty="0" err="1">
                <a:solidFill>
                  <a:srgbClr val="000000"/>
                </a:solidFill>
                <a:effectLst/>
                <a:latin typeface="Helvetica" pitchFamily="2" charset="0"/>
              </a:rPr>
              <a:t>TowerJazz</a:t>
            </a:r>
            <a:r>
              <a:rPr lang="en-US" dirty="0">
                <a:solidFill>
                  <a:srgbClr val="000000"/>
                </a:solidFill>
                <a:effectLst/>
                <a:latin typeface="Helvetica" pitchFamily="2" charset="0"/>
              </a:rPr>
              <a:t>, and recently TSMC, just to name a few. So it was really a great time to make use of these offerings and really demonstrate some applications of silicon photonics in computing systems that are only possible by integrating thousands, or even tens of thousands, of photonic devices on a single chip.</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3</a:t>
            </a:fld>
            <a:endParaRPr lang="en-US"/>
          </a:p>
        </p:txBody>
      </p:sp>
    </p:spTree>
    <p:extLst>
      <p:ext uri="{BB962C8B-B14F-4D97-AF65-F5344CB8AC3E}">
        <p14:creationId xmlns:p14="http://schemas.microsoft.com/office/powerpoint/2010/main" val="51635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one of the scenarios that I mainly looked at is these large-scale compute clusters where data now has to travel longer distances, like meters to hundreds of meters, because the workloads are so large and they have to be distributed. And electrical interconnects are struggling to carry data over these distances with high bandwidth and low energy.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4</a:t>
            </a:fld>
            <a:endParaRPr lang="en-US"/>
          </a:p>
        </p:txBody>
      </p:sp>
    </p:spTree>
    <p:extLst>
      <p:ext uri="{BB962C8B-B14F-4D97-AF65-F5344CB8AC3E}">
        <p14:creationId xmlns:p14="http://schemas.microsoft.com/office/powerpoint/2010/main" val="156769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this was the main research outcome, which was achieved under the DARPA PIPES program in phase 2 and is now in phase 3. This is a multi-chip package that delivers a 96 Tbps bidirectional bandwidth with a 4 Tbps/mm bandwidth density, right to the edge of the compute chip at an energy cost of less than 1 pJ/b. And this represents a two-order-of-magnitude improvement over the state-of-the-art if you look at the bandwidth density and energy efficiency combined.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5</a:t>
            </a:fld>
            <a:endParaRPr lang="en-US"/>
          </a:p>
        </p:txBody>
      </p:sp>
    </p:spTree>
    <p:extLst>
      <p:ext uri="{BB962C8B-B14F-4D97-AF65-F5344CB8AC3E}">
        <p14:creationId xmlns:p14="http://schemas.microsoft.com/office/powerpoint/2010/main" val="42316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under the hood you can see it was really a highly collaborative work between academia and industry, where I designed these three photonic chips here that are 3D-integrated with these Cornell electronic chips through flip-chip bonding, and further co-packaged with an Intel FPGA chip through Intel’s EMIB technology.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6</a:t>
            </a:fld>
            <a:endParaRPr lang="en-US"/>
          </a:p>
        </p:txBody>
      </p:sp>
    </p:spTree>
    <p:extLst>
      <p:ext uri="{BB962C8B-B14F-4D97-AF65-F5344CB8AC3E}">
        <p14:creationId xmlns:p14="http://schemas.microsoft.com/office/powerpoint/2010/main" val="616426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000000"/>
                </a:solidFill>
                <a:effectLst/>
                <a:latin typeface="Helvetica" pitchFamily="2" charset="0"/>
              </a:rPr>
              <a:t>Here is a more detailed cross-section view of the package, where the photonic chip sits in an open cavity to be flip-chip bonded with the EIC.</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7</a:t>
            </a:fld>
            <a:endParaRPr lang="en-US"/>
          </a:p>
        </p:txBody>
      </p:sp>
    </p:spTree>
    <p:extLst>
      <p:ext uri="{BB962C8B-B14F-4D97-AF65-F5344CB8AC3E}">
        <p14:creationId xmlns:p14="http://schemas.microsoft.com/office/powerpoint/2010/main" val="421401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And here’s a more detailed view of my photonic chip design which integrates more than 2,000 microresonator devices per chip. What I really wanted to emphasize is that this really went through a great amount of co-design with the electronics for flip-chip bonding, and was also designed with packaging in mind, as you can see from the floor plan.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8</a:t>
            </a:fld>
            <a:endParaRPr lang="en-US"/>
          </a:p>
        </p:txBody>
      </p:sp>
    </p:spTree>
    <p:extLst>
      <p:ext uri="{BB962C8B-B14F-4D97-AF65-F5344CB8AC3E}">
        <p14:creationId xmlns:p14="http://schemas.microsoft.com/office/powerpoint/2010/main" val="143119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So, looking forward, I am really excited about using more heterogeneous integration and advanced packaging to demonstrate new system architectures leveraging integrated photonics. For example, in this vision, I imagine a compute node with an integrated laser, and with photonic components directly driven by the compute or memory chip.</a:t>
            </a:r>
          </a:p>
          <a:p>
            <a:r>
              <a:rPr lang="en-US" dirty="0">
                <a:solidFill>
                  <a:srgbClr val="000000"/>
                </a:solidFill>
                <a:effectLst/>
                <a:latin typeface="Helvetica" pitchFamily="2" charset="0"/>
              </a:rPr>
              <a:t>We can even think a step further, and to explore the possibility of doing optical routing in the 3rd dimension, to really break away from the density limitations of today’s planar optical routing, and to enable a new type of chip-to-chip connectivity using a large photonic substrate. Here we can also imagine perhaps using a glass substrate for optical connectivity.</a:t>
            </a:r>
          </a:p>
          <a:p>
            <a:r>
              <a:rPr lang="en-US" dirty="0">
                <a:solidFill>
                  <a:srgbClr val="000000"/>
                </a:solidFill>
                <a:effectLst/>
                <a:latin typeface="Helvetica" pitchFamily="2" charset="0"/>
              </a:rPr>
              <a:t>From the application point of view, I think these integration and packaging schemes can be very useful for enabling wafer-scale or panel-scale computing, or for using photonics for both data communication and near-data computation, and perhaps find new applications of integrated photonics in, for example, large-scale distributed antenna arrays with photonic backends. And tying back to my PhD work, I am also interested in developing credible models, or now they like to call it digital twins, of the entire integration and packaging process, thermal and mechanical environment in the package, to enable more efficient and optimized designs.</a:t>
            </a:r>
          </a:p>
          <a:p>
            <a:r>
              <a:rPr lang="en-US" dirty="0">
                <a:solidFill>
                  <a:srgbClr val="000000"/>
                </a:solidFill>
                <a:effectLst/>
                <a:latin typeface="Helvetica" pitchFamily="2" charset="0"/>
              </a:rPr>
              <a:t>With that, I would like to pause here and take any questions you may have.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rgbClr val="000000"/>
                </a:solidFill>
                <a:latin typeface="Arial"/>
                <a:ea typeface="Arial"/>
                <a:cs typeface="Arial"/>
                <a:sym typeface="Arial"/>
              </a:rPr>
              <a:t>9</a:t>
            </a:fld>
            <a:endParaRPr lang="en-US"/>
          </a:p>
        </p:txBody>
      </p:sp>
    </p:spTree>
    <p:extLst>
      <p:ext uri="{BB962C8B-B14F-4D97-AF65-F5344CB8AC3E}">
        <p14:creationId xmlns:p14="http://schemas.microsoft.com/office/powerpoint/2010/main" val="96697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6146465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77681" y="504599"/>
            <a:ext cx="11176000" cy="64052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400" b="1" i="0" u="none" strike="noStrike" cap="none">
                <a:solidFill>
                  <a:schemeClr val="dk2"/>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spcBef>
                <a:spcPts val="0"/>
              </a:spcBef>
              <a:spcAft>
                <a:spcPts val="0"/>
              </a:spcAft>
              <a:buSzPts val="1400"/>
              <a:buNone/>
              <a:defRPr sz="28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dk2"/>
                </a:solidFill>
                <a:latin typeface="Arial"/>
                <a:ea typeface="Arial"/>
                <a:cs typeface="Arial"/>
                <a:sym typeface="Arial"/>
              </a:defRPr>
            </a:lvl9pPr>
          </a:lstStyle>
          <a:p>
            <a:endParaRPr dirty="0"/>
          </a:p>
        </p:txBody>
      </p:sp>
      <p:sp>
        <p:nvSpPr>
          <p:cNvPr id="51" name="Shape 51"/>
          <p:cNvSpPr txBox="1">
            <a:spLocks noGrp="1"/>
          </p:cNvSpPr>
          <p:nvPr>
            <p:ph type="body" idx="1"/>
          </p:nvPr>
        </p:nvSpPr>
        <p:spPr>
          <a:xfrm>
            <a:off x="308307" y="1381620"/>
            <a:ext cx="11176000" cy="1608137"/>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400">
                <a:solidFill>
                  <a:schemeClr val="dk1"/>
                </a:solidFill>
                <a:latin typeface="Tahoma" panose="020B0604030504040204" pitchFamily="34" charset="0"/>
                <a:ea typeface="Tahoma" panose="020B0604030504040204" pitchFamily="34" charset="0"/>
                <a:cs typeface="Tahoma" panose="020B0604030504040204" pitchFamily="34" charset="0"/>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234743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49" name="Shape 20" descr="banner2">
            <a:extLst>
              <a:ext uri="{FF2B5EF4-FFF2-40B4-BE49-F238E27FC236}">
                <a16:creationId xmlns:a16="http://schemas.microsoft.com/office/drawing/2014/main" id="{FEB5C249-C0BB-4506-A867-E74415AECF54}"/>
              </a:ext>
            </a:extLst>
          </p:cNvPr>
          <p:cNvPicPr preferRelativeResize="0"/>
          <p:nvPr userDrawn="1"/>
        </p:nvPicPr>
        <p:blipFill rotWithShape="1">
          <a:blip r:embed="rId4">
            <a:alphaModFix/>
          </a:blip>
          <a:srcRect/>
          <a:stretch/>
        </p:blipFill>
        <p:spPr>
          <a:xfrm>
            <a:off x="2942896" y="3"/>
            <a:ext cx="9249103" cy="530225"/>
          </a:xfrm>
          <a:prstGeom prst="rect">
            <a:avLst/>
          </a:prstGeom>
          <a:noFill/>
          <a:ln>
            <a:noFill/>
          </a:ln>
        </p:spPr>
      </p:pic>
      <p:sp>
        <p:nvSpPr>
          <p:cNvPr id="10" name="Shape 10"/>
          <p:cNvSpPr txBox="1"/>
          <p:nvPr/>
        </p:nvSpPr>
        <p:spPr>
          <a:xfrm>
            <a:off x="0" y="6372228"/>
            <a:ext cx="12192000" cy="4857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1" name="Shape 11"/>
          <p:cNvSpPr txBox="1">
            <a:spLocks noGrp="1"/>
          </p:cNvSpPr>
          <p:nvPr>
            <p:ph type="title"/>
          </p:nvPr>
        </p:nvSpPr>
        <p:spPr>
          <a:xfrm>
            <a:off x="508000" y="620712"/>
            <a:ext cx="11176000" cy="519112"/>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dk2"/>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508000" y="1376365"/>
            <a:ext cx="11176000" cy="1608137"/>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p:nvPr/>
        </p:nvSpPr>
        <p:spPr>
          <a:xfrm>
            <a:off x="0" y="6453190"/>
            <a:ext cx="12192000" cy="71437"/>
          </a:xfrm>
          <a:prstGeom prst="rect">
            <a:avLst/>
          </a:prstGeom>
          <a:solidFill>
            <a:srgbClr val="779BC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4" name="Shape 14"/>
          <p:cNvSpPr txBox="1"/>
          <p:nvPr/>
        </p:nvSpPr>
        <p:spPr>
          <a:xfrm>
            <a:off x="1058333" y="6508753"/>
            <a:ext cx="3386667" cy="179387"/>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FFFFFF"/>
              </a:buClr>
              <a:buSzPts val="1000"/>
              <a:buFont typeface="Arial"/>
              <a:buNone/>
            </a:pPr>
            <a:r>
              <a:rPr lang="en-US" sz="1000" b="0" i="0" u="none">
                <a:solidFill>
                  <a:srgbClr val="FFFFFF"/>
                </a:solidFill>
                <a:latin typeface="Arial"/>
                <a:ea typeface="Arial"/>
                <a:cs typeface="Arial"/>
                <a:sym typeface="Arial"/>
              </a:rPr>
              <a:t>Rev PA1</a:t>
            </a:r>
            <a:endParaRPr sz="1400"/>
          </a:p>
        </p:txBody>
      </p:sp>
      <p:sp>
        <p:nvSpPr>
          <p:cNvPr id="15" name="Shape 15"/>
          <p:cNvSpPr txBox="1"/>
          <p:nvPr/>
        </p:nvSpPr>
        <p:spPr>
          <a:xfrm>
            <a:off x="8026402" y="6508753"/>
            <a:ext cx="3839633" cy="287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6" name="Shape 16"/>
          <p:cNvSpPr txBox="1"/>
          <p:nvPr/>
        </p:nvSpPr>
        <p:spPr>
          <a:xfrm>
            <a:off x="1058333" y="6508753"/>
            <a:ext cx="3386667" cy="179387"/>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FFFFFF"/>
              </a:buClr>
              <a:buSzPts val="1000"/>
              <a:buFont typeface="Arial"/>
              <a:buNone/>
            </a:pPr>
            <a:r>
              <a:rPr lang="en-US" sz="1000" b="0" i="0" u="none">
                <a:solidFill>
                  <a:srgbClr val="FFFFFF"/>
                </a:solidFill>
                <a:latin typeface="Arial"/>
                <a:ea typeface="Arial"/>
                <a:cs typeface="Arial"/>
                <a:sym typeface="Arial"/>
              </a:rPr>
              <a:t>Rev PA1</a:t>
            </a:r>
            <a:endParaRPr sz="1400"/>
          </a:p>
        </p:txBody>
      </p:sp>
      <p:sp>
        <p:nvSpPr>
          <p:cNvPr id="17" name="Shape 17"/>
          <p:cNvSpPr txBox="1"/>
          <p:nvPr/>
        </p:nvSpPr>
        <p:spPr>
          <a:xfrm>
            <a:off x="8026402" y="6508753"/>
            <a:ext cx="3839633" cy="287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18" name="Shape 18"/>
          <p:cNvSpPr txBox="1"/>
          <p:nvPr/>
        </p:nvSpPr>
        <p:spPr>
          <a:xfrm>
            <a:off x="10452100" y="6471998"/>
            <a:ext cx="1439333" cy="179387"/>
          </a:xfrm>
          <a:prstGeom prst="rect">
            <a:avLst/>
          </a:prstGeom>
          <a:noFill/>
          <a:ln>
            <a:noFill/>
          </a:ln>
        </p:spPr>
        <p:txBody>
          <a:bodyPr spcFirstLastPara="1" wrap="square" lIns="0" tIns="0" rIns="0" bIns="0" anchor="t" anchorCtr="0">
            <a:noAutofit/>
          </a:bodyPr>
          <a:lstStyle/>
          <a:p>
            <a:pPr marL="0" marR="0" lvl="0" indent="0" algn="r" rtl="0">
              <a:lnSpc>
                <a:spcPct val="141666"/>
              </a:lnSpc>
              <a:spcBef>
                <a:spcPts val="0"/>
              </a:spcBef>
              <a:spcAft>
                <a:spcPts val="0"/>
              </a:spcAft>
              <a:buClr>
                <a:srgbClr val="000000"/>
              </a:buClr>
              <a:buSzPts val="1200"/>
              <a:buFont typeface="Arial"/>
              <a:buNone/>
            </a:pPr>
            <a:fld id="{00000000-1234-1234-1234-123412341234}" type="slidenum">
              <a:rPr lang="en-US" sz="1800" b="1" i="0" u="none">
                <a:solidFill>
                  <a:srgbClr val="000000"/>
                </a:solidFill>
                <a:latin typeface="Tahoma" panose="020B0604030504040204" pitchFamily="34" charset="0"/>
                <a:ea typeface="Tahoma" panose="020B0604030504040204" pitchFamily="34" charset="0"/>
                <a:cs typeface="Tahoma" panose="020B0604030504040204" pitchFamily="34" charset="0"/>
                <a:sym typeface="Arial"/>
              </a:rPr>
              <a:pPr marL="0" marR="0" lvl="0" indent="0" algn="r" rtl="0">
                <a:lnSpc>
                  <a:spcPct val="141666"/>
                </a:lnSpc>
                <a:spcBef>
                  <a:spcPts val="0"/>
                </a:spcBef>
                <a:spcAft>
                  <a:spcPts val="0"/>
                </a:spcAft>
                <a:buClr>
                  <a:srgbClr val="000000"/>
                </a:buClr>
                <a:buSzPts val="1200"/>
                <a:buFont typeface="Arial"/>
                <a:buNone/>
              </a:pPr>
              <a:t>‹#›</a:t>
            </a:fld>
            <a:endParaRPr sz="1800" dirty="0">
              <a:latin typeface="Tahoma" panose="020B0604030504040204" pitchFamily="34" charset="0"/>
              <a:ea typeface="Tahoma" panose="020B0604030504040204" pitchFamily="34" charset="0"/>
              <a:cs typeface="Tahoma" panose="020B0604030504040204" pitchFamily="34" charset="0"/>
            </a:endParaRPr>
          </a:p>
        </p:txBody>
      </p:sp>
      <p:pic>
        <p:nvPicPr>
          <p:cNvPr id="20" name="Shape 20" descr="banner2"/>
          <p:cNvPicPr preferRelativeResize="0"/>
          <p:nvPr/>
        </p:nvPicPr>
        <p:blipFill rotWithShape="1">
          <a:blip r:embed="rId4">
            <a:alphaModFix/>
          </a:blip>
          <a:srcRect/>
          <a:stretch/>
        </p:blipFill>
        <p:spPr>
          <a:xfrm>
            <a:off x="-2" y="3"/>
            <a:ext cx="9059919" cy="530225"/>
          </a:xfrm>
          <a:prstGeom prst="rect">
            <a:avLst/>
          </a:prstGeom>
          <a:noFill/>
          <a:ln>
            <a:noFill/>
          </a:ln>
        </p:spPr>
      </p:pic>
      <p:grpSp>
        <p:nvGrpSpPr>
          <p:cNvPr id="2" name="Group 1">
            <a:extLst>
              <a:ext uri="{FF2B5EF4-FFF2-40B4-BE49-F238E27FC236}">
                <a16:creationId xmlns:a16="http://schemas.microsoft.com/office/drawing/2014/main" id="{FC2311F1-236B-4A66-A362-ABCBF46AD556}"/>
              </a:ext>
            </a:extLst>
          </p:cNvPr>
          <p:cNvGrpSpPr/>
          <p:nvPr userDrawn="1"/>
        </p:nvGrpSpPr>
        <p:grpSpPr>
          <a:xfrm>
            <a:off x="10452100" y="44450"/>
            <a:ext cx="1693333" cy="431799"/>
            <a:chOff x="10058402" y="44450"/>
            <a:chExt cx="2087032" cy="431799"/>
          </a:xfrm>
        </p:grpSpPr>
        <p:grpSp>
          <p:nvGrpSpPr>
            <p:cNvPr id="21" name="Shape 21"/>
            <p:cNvGrpSpPr/>
            <p:nvPr/>
          </p:nvGrpSpPr>
          <p:grpSpPr>
            <a:xfrm>
              <a:off x="10058402" y="58740"/>
              <a:ext cx="579967" cy="407987"/>
              <a:chOff x="6994525" y="2886075"/>
              <a:chExt cx="2900362" cy="2708275"/>
            </a:xfrm>
          </p:grpSpPr>
          <p:sp>
            <p:nvSpPr>
              <p:cNvPr id="22" name="Shape 22"/>
              <p:cNvSpPr/>
              <p:nvPr/>
            </p:nvSpPr>
            <p:spPr>
              <a:xfrm>
                <a:off x="6994525" y="2886075"/>
                <a:ext cx="2900362" cy="2708275"/>
              </a:xfrm>
              <a:custGeom>
                <a:avLst/>
                <a:gdLst/>
                <a:ahLst/>
                <a:cxnLst/>
                <a:rect l="0" t="0" r="0" b="0"/>
                <a:pathLst>
                  <a:path w="3289" h="3071" extrusionOk="0">
                    <a:moveTo>
                      <a:pt x="1248" y="49"/>
                    </a:moveTo>
                    <a:cubicBezTo>
                      <a:pt x="1289" y="65"/>
                      <a:pt x="1344" y="186"/>
                      <a:pt x="1347" y="226"/>
                    </a:cubicBezTo>
                    <a:cubicBezTo>
                      <a:pt x="1349" y="265"/>
                      <a:pt x="1284" y="268"/>
                      <a:pt x="1261" y="284"/>
                    </a:cubicBezTo>
                    <a:cubicBezTo>
                      <a:pt x="1237" y="301"/>
                      <a:pt x="1208" y="310"/>
                      <a:pt x="1205" y="326"/>
                    </a:cubicBezTo>
                    <a:cubicBezTo>
                      <a:pt x="1203" y="343"/>
                      <a:pt x="1233" y="365"/>
                      <a:pt x="1246" y="384"/>
                    </a:cubicBezTo>
                    <a:cubicBezTo>
                      <a:pt x="1260" y="403"/>
                      <a:pt x="1259" y="429"/>
                      <a:pt x="1288" y="443"/>
                    </a:cubicBezTo>
                    <a:cubicBezTo>
                      <a:pt x="1316" y="457"/>
                      <a:pt x="1373" y="443"/>
                      <a:pt x="1418" y="467"/>
                    </a:cubicBezTo>
                    <a:cubicBezTo>
                      <a:pt x="1463" y="490"/>
                      <a:pt x="1528" y="541"/>
                      <a:pt x="1559" y="587"/>
                    </a:cubicBezTo>
                    <a:cubicBezTo>
                      <a:pt x="1591" y="633"/>
                      <a:pt x="1603" y="703"/>
                      <a:pt x="1607" y="742"/>
                    </a:cubicBezTo>
                    <a:cubicBezTo>
                      <a:pt x="1612" y="781"/>
                      <a:pt x="1584" y="802"/>
                      <a:pt x="1584" y="821"/>
                    </a:cubicBezTo>
                    <a:cubicBezTo>
                      <a:pt x="1583" y="841"/>
                      <a:pt x="1587" y="850"/>
                      <a:pt x="1601" y="859"/>
                    </a:cubicBezTo>
                    <a:cubicBezTo>
                      <a:pt x="1615" y="869"/>
                      <a:pt x="1643" y="878"/>
                      <a:pt x="1666" y="877"/>
                    </a:cubicBezTo>
                    <a:cubicBezTo>
                      <a:pt x="1689" y="875"/>
                      <a:pt x="1672" y="917"/>
                      <a:pt x="1738" y="852"/>
                    </a:cubicBezTo>
                    <a:cubicBezTo>
                      <a:pt x="1805" y="788"/>
                      <a:pt x="1970" y="592"/>
                      <a:pt x="2066" y="492"/>
                    </a:cubicBezTo>
                    <a:cubicBezTo>
                      <a:pt x="2162" y="391"/>
                      <a:pt x="2216" y="318"/>
                      <a:pt x="2314" y="250"/>
                    </a:cubicBezTo>
                    <a:cubicBezTo>
                      <a:pt x="2411" y="182"/>
                      <a:pt x="2536" y="97"/>
                      <a:pt x="2652" y="84"/>
                    </a:cubicBezTo>
                    <a:cubicBezTo>
                      <a:pt x="2767" y="70"/>
                      <a:pt x="2916" y="104"/>
                      <a:pt x="3008" y="166"/>
                    </a:cubicBezTo>
                    <a:cubicBezTo>
                      <a:pt x="3100" y="229"/>
                      <a:pt x="3160" y="356"/>
                      <a:pt x="3203" y="459"/>
                    </a:cubicBezTo>
                    <a:cubicBezTo>
                      <a:pt x="3247" y="563"/>
                      <a:pt x="3257" y="627"/>
                      <a:pt x="3268" y="784"/>
                    </a:cubicBezTo>
                    <a:cubicBezTo>
                      <a:pt x="3279" y="941"/>
                      <a:pt x="3268" y="1212"/>
                      <a:pt x="3268" y="1402"/>
                    </a:cubicBezTo>
                    <a:cubicBezTo>
                      <a:pt x="3268" y="1592"/>
                      <a:pt x="3289" y="1809"/>
                      <a:pt x="3268" y="1923"/>
                    </a:cubicBezTo>
                    <a:cubicBezTo>
                      <a:pt x="3246" y="2037"/>
                      <a:pt x="3246" y="2009"/>
                      <a:pt x="3138" y="2085"/>
                    </a:cubicBezTo>
                    <a:cubicBezTo>
                      <a:pt x="3030" y="2161"/>
                      <a:pt x="2862" y="2237"/>
                      <a:pt x="2618" y="2378"/>
                    </a:cubicBezTo>
                    <a:cubicBezTo>
                      <a:pt x="2375" y="2519"/>
                      <a:pt x="1854" y="2828"/>
                      <a:pt x="1676" y="2931"/>
                    </a:cubicBezTo>
                    <a:cubicBezTo>
                      <a:pt x="1498" y="3034"/>
                      <a:pt x="1596" y="2982"/>
                      <a:pt x="1546" y="2996"/>
                    </a:cubicBezTo>
                    <a:cubicBezTo>
                      <a:pt x="1496" y="3010"/>
                      <a:pt x="1501" y="3071"/>
                      <a:pt x="1374" y="3015"/>
                    </a:cubicBezTo>
                    <a:cubicBezTo>
                      <a:pt x="1247" y="2959"/>
                      <a:pt x="966" y="2776"/>
                      <a:pt x="784" y="2659"/>
                    </a:cubicBezTo>
                    <a:cubicBezTo>
                      <a:pt x="601" y="2542"/>
                      <a:pt x="400" y="2414"/>
                      <a:pt x="278" y="2313"/>
                    </a:cubicBezTo>
                    <a:cubicBezTo>
                      <a:pt x="157" y="2212"/>
                      <a:pt x="94" y="2150"/>
                      <a:pt x="51" y="2053"/>
                    </a:cubicBezTo>
                    <a:cubicBezTo>
                      <a:pt x="8" y="1955"/>
                      <a:pt x="0" y="1821"/>
                      <a:pt x="18" y="1728"/>
                    </a:cubicBezTo>
                    <a:cubicBezTo>
                      <a:pt x="37" y="1635"/>
                      <a:pt x="94" y="1560"/>
                      <a:pt x="165" y="1495"/>
                    </a:cubicBezTo>
                    <a:cubicBezTo>
                      <a:pt x="235" y="1429"/>
                      <a:pt x="309" y="1385"/>
                      <a:pt x="441" y="1337"/>
                    </a:cubicBezTo>
                    <a:cubicBezTo>
                      <a:pt x="574" y="1289"/>
                      <a:pt x="820" y="1242"/>
                      <a:pt x="961" y="1207"/>
                    </a:cubicBezTo>
                    <a:cubicBezTo>
                      <a:pt x="1102" y="1172"/>
                      <a:pt x="1228" y="1160"/>
                      <a:pt x="1288" y="1128"/>
                    </a:cubicBezTo>
                    <a:cubicBezTo>
                      <a:pt x="1291" y="1124"/>
                      <a:pt x="1319" y="1011"/>
                      <a:pt x="1319" y="1012"/>
                    </a:cubicBezTo>
                    <a:cubicBezTo>
                      <a:pt x="1219" y="980"/>
                      <a:pt x="1232" y="980"/>
                      <a:pt x="1188" y="947"/>
                    </a:cubicBezTo>
                    <a:cubicBezTo>
                      <a:pt x="1147" y="913"/>
                      <a:pt x="1093" y="867"/>
                      <a:pt x="1074" y="811"/>
                    </a:cubicBezTo>
                    <a:cubicBezTo>
                      <a:pt x="1056" y="755"/>
                      <a:pt x="1067" y="656"/>
                      <a:pt x="1074" y="611"/>
                    </a:cubicBezTo>
                    <a:cubicBezTo>
                      <a:pt x="1082" y="567"/>
                      <a:pt x="1118" y="564"/>
                      <a:pt x="1119" y="543"/>
                    </a:cubicBezTo>
                    <a:cubicBezTo>
                      <a:pt x="1121" y="521"/>
                      <a:pt x="1096" y="502"/>
                      <a:pt x="1082" y="481"/>
                    </a:cubicBezTo>
                    <a:cubicBezTo>
                      <a:pt x="1067" y="459"/>
                      <a:pt x="1064" y="411"/>
                      <a:pt x="1034" y="412"/>
                    </a:cubicBezTo>
                    <a:cubicBezTo>
                      <a:pt x="1003" y="414"/>
                      <a:pt x="935" y="505"/>
                      <a:pt x="896" y="492"/>
                    </a:cubicBezTo>
                    <a:cubicBezTo>
                      <a:pt x="857" y="478"/>
                      <a:pt x="794" y="371"/>
                      <a:pt x="799" y="329"/>
                    </a:cubicBezTo>
                    <a:cubicBezTo>
                      <a:pt x="804" y="287"/>
                      <a:pt x="917" y="274"/>
                      <a:pt x="927" y="236"/>
                    </a:cubicBezTo>
                    <a:cubicBezTo>
                      <a:pt x="937" y="198"/>
                      <a:pt x="842" y="137"/>
                      <a:pt x="858" y="99"/>
                    </a:cubicBezTo>
                    <a:cubicBezTo>
                      <a:pt x="874" y="60"/>
                      <a:pt x="986" y="0"/>
                      <a:pt x="1026" y="3"/>
                    </a:cubicBezTo>
                    <a:cubicBezTo>
                      <a:pt x="1066" y="7"/>
                      <a:pt x="1061" y="112"/>
                      <a:pt x="1099" y="120"/>
                    </a:cubicBezTo>
                    <a:cubicBezTo>
                      <a:pt x="1136" y="127"/>
                      <a:pt x="1217" y="64"/>
                      <a:pt x="1248" y="49"/>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3" name="Shape 23"/>
              <p:cNvSpPr/>
              <p:nvPr/>
            </p:nvSpPr>
            <p:spPr>
              <a:xfrm>
                <a:off x="6994525" y="2886075"/>
                <a:ext cx="2900362" cy="2708275"/>
              </a:xfrm>
              <a:custGeom>
                <a:avLst/>
                <a:gdLst/>
                <a:ahLst/>
                <a:cxnLst/>
                <a:rect l="0" t="0" r="0" b="0"/>
                <a:pathLst>
                  <a:path w="1827" h="1706" extrusionOk="0">
                    <a:moveTo>
                      <a:pt x="693" y="27"/>
                    </a:moveTo>
                    <a:cubicBezTo>
                      <a:pt x="716" y="36"/>
                      <a:pt x="747" y="103"/>
                      <a:pt x="748" y="125"/>
                    </a:cubicBezTo>
                    <a:cubicBezTo>
                      <a:pt x="749" y="147"/>
                      <a:pt x="713" y="148"/>
                      <a:pt x="701" y="157"/>
                    </a:cubicBezTo>
                    <a:cubicBezTo>
                      <a:pt x="687" y="167"/>
                      <a:pt x="671" y="172"/>
                      <a:pt x="670" y="181"/>
                    </a:cubicBezTo>
                    <a:cubicBezTo>
                      <a:pt x="668" y="190"/>
                      <a:pt x="685" y="202"/>
                      <a:pt x="692" y="213"/>
                    </a:cubicBezTo>
                    <a:cubicBezTo>
                      <a:pt x="700" y="223"/>
                      <a:pt x="700" y="238"/>
                      <a:pt x="716" y="246"/>
                    </a:cubicBezTo>
                    <a:cubicBezTo>
                      <a:pt x="731" y="253"/>
                      <a:pt x="763" y="246"/>
                      <a:pt x="788" y="259"/>
                    </a:cubicBezTo>
                    <a:cubicBezTo>
                      <a:pt x="813" y="272"/>
                      <a:pt x="849" y="300"/>
                      <a:pt x="866" y="326"/>
                    </a:cubicBezTo>
                    <a:cubicBezTo>
                      <a:pt x="884" y="351"/>
                      <a:pt x="891" y="390"/>
                      <a:pt x="893" y="412"/>
                    </a:cubicBezTo>
                    <a:cubicBezTo>
                      <a:pt x="896" y="433"/>
                      <a:pt x="880" y="445"/>
                      <a:pt x="880" y="456"/>
                    </a:cubicBezTo>
                    <a:cubicBezTo>
                      <a:pt x="879" y="467"/>
                      <a:pt x="882" y="472"/>
                      <a:pt x="889" y="477"/>
                    </a:cubicBezTo>
                    <a:cubicBezTo>
                      <a:pt x="897" y="482"/>
                      <a:pt x="913" y="487"/>
                      <a:pt x="926" y="487"/>
                    </a:cubicBezTo>
                    <a:cubicBezTo>
                      <a:pt x="938" y="486"/>
                      <a:pt x="929" y="509"/>
                      <a:pt x="966" y="473"/>
                    </a:cubicBezTo>
                    <a:cubicBezTo>
                      <a:pt x="1003" y="437"/>
                      <a:pt x="1094" y="328"/>
                      <a:pt x="1148" y="273"/>
                    </a:cubicBezTo>
                    <a:cubicBezTo>
                      <a:pt x="1201" y="217"/>
                      <a:pt x="1231" y="176"/>
                      <a:pt x="1285" y="138"/>
                    </a:cubicBezTo>
                    <a:cubicBezTo>
                      <a:pt x="1339" y="101"/>
                      <a:pt x="1409" y="53"/>
                      <a:pt x="1473" y="46"/>
                    </a:cubicBezTo>
                    <a:cubicBezTo>
                      <a:pt x="1537" y="38"/>
                      <a:pt x="1620" y="57"/>
                      <a:pt x="1671" y="92"/>
                    </a:cubicBezTo>
                    <a:cubicBezTo>
                      <a:pt x="1722" y="127"/>
                      <a:pt x="1755" y="197"/>
                      <a:pt x="1779" y="255"/>
                    </a:cubicBezTo>
                    <a:cubicBezTo>
                      <a:pt x="1803" y="312"/>
                      <a:pt x="1809" y="348"/>
                      <a:pt x="1815" y="435"/>
                    </a:cubicBezTo>
                    <a:cubicBezTo>
                      <a:pt x="1821" y="522"/>
                      <a:pt x="1815" y="673"/>
                      <a:pt x="1815" y="778"/>
                    </a:cubicBezTo>
                    <a:cubicBezTo>
                      <a:pt x="1815" y="884"/>
                      <a:pt x="1827" y="1004"/>
                      <a:pt x="1815" y="1068"/>
                    </a:cubicBezTo>
                    <a:cubicBezTo>
                      <a:pt x="1803" y="1131"/>
                      <a:pt x="1803" y="1116"/>
                      <a:pt x="1743" y="1158"/>
                    </a:cubicBezTo>
                    <a:cubicBezTo>
                      <a:pt x="1683" y="1200"/>
                      <a:pt x="1590" y="1242"/>
                      <a:pt x="1454" y="1321"/>
                    </a:cubicBezTo>
                    <a:cubicBezTo>
                      <a:pt x="1319" y="1399"/>
                      <a:pt x="1030" y="1571"/>
                      <a:pt x="931" y="1628"/>
                    </a:cubicBezTo>
                    <a:cubicBezTo>
                      <a:pt x="832" y="1685"/>
                      <a:pt x="887" y="1656"/>
                      <a:pt x="859" y="1664"/>
                    </a:cubicBezTo>
                    <a:cubicBezTo>
                      <a:pt x="831" y="1672"/>
                      <a:pt x="834" y="1706"/>
                      <a:pt x="763" y="1674"/>
                    </a:cubicBezTo>
                    <a:cubicBezTo>
                      <a:pt x="693" y="1643"/>
                      <a:pt x="537" y="1542"/>
                      <a:pt x="436" y="1477"/>
                    </a:cubicBezTo>
                    <a:cubicBezTo>
                      <a:pt x="334" y="1412"/>
                      <a:pt x="223" y="1341"/>
                      <a:pt x="155" y="1284"/>
                    </a:cubicBezTo>
                    <a:cubicBezTo>
                      <a:pt x="88" y="1228"/>
                      <a:pt x="53" y="1194"/>
                      <a:pt x="29" y="1140"/>
                    </a:cubicBezTo>
                    <a:cubicBezTo>
                      <a:pt x="5" y="1086"/>
                      <a:pt x="0" y="1011"/>
                      <a:pt x="10" y="959"/>
                    </a:cubicBezTo>
                    <a:cubicBezTo>
                      <a:pt x="21" y="908"/>
                      <a:pt x="53" y="866"/>
                      <a:pt x="92" y="830"/>
                    </a:cubicBezTo>
                    <a:cubicBezTo>
                      <a:pt x="131" y="793"/>
                      <a:pt x="172" y="769"/>
                      <a:pt x="245" y="742"/>
                    </a:cubicBezTo>
                    <a:cubicBezTo>
                      <a:pt x="319" y="716"/>
                      <a:pt x="456" y="689"/>
                      <a:pt x="534" y="670"/>
                    </a:cubicBezTo>
                    <a:cubicBezTo>
                      <a:pt x="612" y="651"/>
                      <a:pt x="682" y="644"/>
                      <a:pt x="716" y="626"/>
                    </a:cubicBezTo>
                    <a:cubicBezTo>
                      <a:pt x="717" y="624"/>
                      <a:pt x="733" y="561"/>
                      <a:pt x="733" y="562"/>
                    </a:cubicBezTo>
                    <a:cubicBezTo>
                      <a:pt x="677" y="544"/>
                      <a:pt x="685" y="544"/>
                      <a:pt x="660" y="526"/>
                    </a:cubicBezTo>
                    <a:cubicBezTo>
                      <a:pt x="637" y="507"/>
                      <a:pt x="607" y="481"/>
                      <a:pt x="597" y="450"/>
                    </a:cubicBezTo>
                    <a:cubicBezTo>
                      <a:pt x="587" y="419"/>
                      <a:pt x="593" y="364"/>
                      <a:pt x="597" y="339"/>
                    </a:cubicBezTo>
                    <a:cubicBezTo>
                      <a:pt x="601" y="315"/>
                      <a:pt x="621" y="313"/>
                      <a:pt x="622" y="301"/>
                    </a:cubicBezTo>
                    <a:cubicBezTo>
                      <a:pt x="623" y="289"/>
                      <a:pt x="609" y="278"/>
                      <a:pt x="601" y="267"/>
                    </a:cubicBezTo>
                    <a:cubicBezTo>
                      <a:pt x="593" y="255"/>
                      <a:pt x="591" y="228"/>
                      <a:pt x="575" y="228"/>
                    </a:cubicBezTo>
                    <a:cubicBezTo>
                      <a:pt x="557" y="230"/>
                      <a:pt x="520" y="280"/>
                      <a:pt x="498" y="273"/>
                    </a:cubicBezTo>
                    <a:cubicBezTo>
                      <a:pt x="476" y="265"/>
                      <a:pt x="441" y="206"/>
                      <a:pt x="444" y="182"/>
                    </a:cubicBezTo>
                    <a:cubicBezTo>
                      <a:pt x="447" y="159"/>
                      <a:pt x="510" y="152"/>
                      <a:pt x="515" y="131"/>
                    </a:cubicBezTo>
                    <a:cubicBezTo>
                      <a:pt x="521" y="110"/>
                      <a:pt x="468" y="76"/>
                      <a:pt x="477" y="55"/>
                    </a:cubicBezTo>
                    <a:cubicBezTo>
                      <a:pt x="486" y="33"/>
                      <a:pt x="548" y="0"/>
                      <a:pt x="570" y="1"/>
                    </a:cubicBezTo>
                    <a:cubicBezTo>
                      <a:pt x="592" y="3"/>
                      <a:pt x="590" y="62"/>
                      <a:pt x="611" y="66"/>
                    </a:cubicBezTo>
                    <a:cubicBezTo>
                      <a:pt x="631" y="70"/>
                      <a:pt x="676" y="35"/>
                      <a:pt x="693" y="27"/>
                    </a:cubicBezTo>
                  </a:path>
                </a:pathLst>
              </a:custGeom>
              <a:solidFill>
                <a:schemeClr val="lt1"/>
              </a:solidFill>
              <a:ln w="1905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24" name="Shape 24"/>
            <p:cNvGrpSpPr/>
            <p:nvPr/>
          </p:nvGrpSpPr>
          <p:grpSpPr>
            <a:xfrm>
              <a:off x="10058402" y="58740"/>
              <a:ext cx="579967" cy="407987"/>
              <a:chOff x="6994525" y="2886075"/>
              <a:chExt cx="2900362" cy="2708275"/>
            </a:xfrm>
          </p:grpSpPr>
          <p:sp>
            <p:nvSpPr>
              <p:cNvPr id="25" name="Shape 25"/>
              <p:cNvSpPr/>
              <p:nvPr/>
            </p:nvSpPr>
            <p:spPr>
              <a:xfrm>
                <a:off x="6994525" y="2886075"/>
                <a:ext cx="2900362" cy="2708275"/>
              </a:xfrm>
              <a:custGeom>
                <a:avLst/>
                <a:gdLst/>
                <a:ahLst/>
                <a:cxnLst/>
                <a:rect l="0" t="0" r="0" b="0"/>
                <a:pathLst>
                  <a:path w="3289" h="3071" extrusionOk="0">
                    <a:moveTo>
                      <a:pt x="1248" y="49"/>
                    </a:moveTo>
                    <a:cubicBezTo>
                      <a:pt x="1289" y="65"/>
                      <a:pt x="1344" y="186"/>
                      <a:pt x="1347" y="226"/>
                    </a:cubicBezTo>
                    <a:cubicBezTo>
                      <a:pt x="1349" y="265"/>
                      <a:pt x="1284" y="268"/>
                      <a:pt x="1261" y="284"/>
                    </a:cubicBezTo>
                    <a:cubicBezTo>
                      <a:pt x="1237" y="301"/>
                      <a:pt x="1208" y="310"/>
                      <a:pt x="1205" y="326"/>
                    </a:cubicBezTo>
                    <a:cubicBezTo>
                      <a:pt x="1203" y="343"/>
                      <a:pt x="1233" y="365"/>
                      <a:pt x="1246" y="384"/>
                    </a:cubicBezTo>
                    <a:cubicBezTo>
                      <a:pt x="1260" y="403"/>
                      <a:pt x="1259" y="429"/>
                      <a:pt x="1288" y="443"/>
                    </a:cubicBezTo>
                    <a:cubicBezTo>
                      <a:pt x="1316" y="457"/>
                      <a:pt x="1373" y="443"/>
                      <a:pt x="1418" y="467"/>
                    </a:cubicBezTo>
                    <a:cubicBezTo>
                      <a:pt x="1463" y="490"/>
                      <a:pt x="1528" y="541"/>
                      <a:pt x="1559" y="587"/>
                    </a:cubicBezTo>
                    <a:cubicBezTo>
                      <a:pt x="1591" y="633"/>
                      <a:pt x="1603" y="703"/>
                      <a:pt x="1607" y="742"/>
                    </a:cubicBezTo>
                    <a:cubicBezTo>
                      <a:pt x="1612" y="781"/>
                      <a:pt x="1584" y="802"/>
                      <a:pt x="1584" y="821"/>
                    </a:cubicBezTo>
                    <a:cubicBezTo>
                      <a:pt x="1583" y="841"/>
                      <a:pt x="1587" y="850"/>
                      <a:pt x="1601" y="859"/>
                    </a:cubicBezTo>
                    <a:cubicBezTo>
                      <a:pt x="1615" y="869"/>
                      <a:pt x="1643" y="878"/>
                      <a:pt x="1666" y="877"/>
                    </a:cubicBezTo>
                    <a:cubicBezTo>
                      <a:pt x="1689" y="875"/>
                      <a:pt x="1672" y="917"/>
                      <a:pt x="1738" y="852"/>
                    </a:cubicBezTo>
                    <a:cubicBezTo>
                      <a:pt x="1805" y="788"/>
                      <a:pt x="1970" y="592"/>
                      <a:pt x="2066" y="492"/>
                    </a:cubicBezTo>
                    <a:cubicBezTo>
                      <a:pt x="2162" y="391"/>
                      <a:pt x="2216" y="318"/>
                      <a:pt x="2314" y="250"/>
                    </a:cubicBezTo>
                    <a:cubicBezTo>
                      <a:pt x="2411" y="182"/>
                      <a:pt x="2536" y="97"/>
                      <a:pt x="2652" y="84"/>
                    </a:cubicBezTo>
                    <a:cubicBezTo>
                      <a:pt x="2767" y="70"/>
                      <a:pt x="2916" y="104"/>
                      <a:pt x="3008" y="166"/>
                    </a:cubicBezTo>
                    <a:cubicBezTo>
                      <a:pt x="3100" y="229"/>
                      <a:pt x="3160" y="356"/>
                      <a:pt x="3203" y="459"/>
                    </a:cubicBezTo>
                    <a:cubicBezTo>
                      <a:pt x="3247" y="563"/>
                      <a:pt x="3257" y="627"/>
                      <a:pt x="3268" y="784"/>
                    </a:cubicBezTo>
                    <a:cubicBezTo>
                      <a:pt x="3279" y="941"/>
                      <a:pt x="3268" y="1212"/>
                      <a:pt x="3268" y="1402"/>
                    </a:cubicBezTo>
                    <a:cubicBezTo>
                      <a:pt x="3268" y="1592"/>
                      <a:pt x="3289" y="1809"/>
                      <a:pt x="3268" y="1923"/>
                    </a:cubicBezTo>
                    <a:cubicBezTo>
                      <a:pt x="3246" y="2037"/>
                      <a:pt x="3246" y="2009"/>
                      <a:pt x="3138" y="2085"/>
                    </a:cubicBezTo>
                    <a:cubicBezTo>
                      <a:pt x="3030" y="2161"/>
                      <a:pt x="2862" y="2237"/>
                      <a:pt x="2618" y="2378"/>
                    </a:cubicBezTo>
                    <a:cubicBezTo>
                      <a:pt x="2375" y="2519"/>
                      <a:pt x="1854" y="2828"/>
                      <a:pt x="1676" y="2931"/>
                    </a:cubicBezTo>
                    <a:cubicBezTo>
                      <a:pt x="1498" y="3034"/>
                      <a:pt x="1596" y="2982"/>
                      <a:pt x="1546" y="2996"/>
                    </a:cubicBezTo>
                    <a:cubicBezTo>
                      <a:pt x="1496" y="3010"/>
                      <a:pt x="1501" y="3071"/>
                      <a:pt x="1374" y="3015"/>
                    </a:cubicBezTo>
                    <a:cubicBezTo>
                      <a:pt x="1247" y="2959"/>
                      <a:pt x="966" y="2776"/>
                      <a:pt x="784" y="2659"/>
                    </a:cubicBezTo>
                    <a:cubicBezTo>
                      <a:pt x="601" y="2542"/>
                      <a:pt x="400" y="2414"/>
                      <a:pt x="278" y="2313"/>
                    </a:cubicBezTo>
                    <a:cubicBezTo>
                      <a:pt x="157" y="2212"/>
                      <a:pt x="94" y="2150"/>
                      <a:pt x="51" y="2053"/>
                    </a:cubicBezTo>
                    <a:cubicBezTo>
                      <a:pt x="8" y="1955"/>
                      <a:pt x="0" y="1821"/>
                      <a:pt x="18" y="1728"/>
                    </a:cubicBezTo>
                    <a:cubicBezTo>
                      <a:pt x="37" y="1635"/>
                      <a:pt x="94" y="1560"/>
                      <a:pt x="165" y="1495"/>
                    </a:cubicBezTo>
                    <a:cubicBezTo>
                      <a:pt x="235" y="1429"/>
                      <a:pt x="309" y="1385"/>
                      <a:pt x="441" y="1337"/>
                    </a:cubicBezTo>
                    <a:cubicBezTo>
                      <a:pt x="574" y="1289"/>
                      <a:pt x="820" y="1242"/>
                      <a:pt x="961" y="1207"/>
                    </a:cubicBezTo>
                    <a:cubicBezTo>
                      <a:pt x="1102" y="1172"/>
                      <a:pt x="1228" y="1160"/>
                      <a:pt x="1288" y="1128"/>
                    </a:cubicBezTo>
                    <a:cubicBezTo>
                      <a:pt x="1291" y="1124"/>
                      <a:pt x="1319" y="1011"/>
                      <a:pt x="1319" y="1012"/>
                    </a:cubicBezTo>
                    <a:cubicBezTo>
                      <a:pt x="1219" y="980"/>
                      <a:pt x="1232" y="980"/>
                      <a:pt x="1188" y="947"/>
                    </a:cubicBezTo>
                    <a:cubicBezTo>
                      <a:pt x="1147" y="913"/>
                      <a:pt x="1093" y="867"/>
                      <a:pt x="1074" y="811"/>
                    </a:cubicBezTo>
                    <a:cubicBezTo>
                      <a:pt x="1056" y="755"/>
                      <a:pt x="1067" y="656"/>
                      <a:pt x="1074" y="611"/>
                    </a:cubicBezTo>
                    <a:cubicBezTo>
                      <a:pt x="1082" y="567"/>
                      <a:pt x="1118" y="564"/>
                      <a:pt x="1119" y="543"/>
                    </a:cubicBezTo>
                    <a:cubicBezTo>
                      <a:pt x="1121" y="521"/>
                      <a:pt x="1096" y="502"/>
                      <a:pt x="1082" y="481"/>
                    </a:cubicBezTo>
                    <a:cubicBezTo>
                      <a:pt x="1067" y="459"/>
                      <a:pt x="1064" y="411"/>
                      <a:pt x="1034" y="412"/>
                    </a:cubicBezTo>
                    <a:cubicBezTo>
                      <a:pt x="1003" y="414"/>
                      <a:pt x="935" y="505"/>
                      <a:pt x="896" y="492"/>
                    </a:cubicBezTo>
                    <a:cubicBezTo>
                      <a:pt x="857" y="478"/>
                      <a:pt x="794" y="371"/>
                      <a:pt x="799" y="329"/>
                    </a:cubicBezTo>
                    <a:cubicBezTo>
                      <a:pt x="804" y="287"/>
                      <a:pt x="917" y="274"/>
                      <a:pt x="927" y="236"/>
                    </a:cubicBezTo>
                    <a:cubicBezTo>
                      <a:pt x="937" y="198"/>
                      <a:pt x="842" y="137"/>
                      <a:pt x="858" y="99"/>
                    </a:cubicBezTo>
                    <a:cubicBezTo>
                      <a:pt x="874" y="60"/>
                      <a:pt x="986" y="0"/>
                      <a:pt x="1026" y="3"/>
                    </a:cubicBezTo>
                    <a:cubicBezTo>
                      <a:pt x="1066" y="7"/>
                      <a:pt x="1061" y="112"/>
                      <a:pt x="1099" y="120"/>
                    </a:cubicBezTo>
                    <a:cubicBezTo>
                      <a:pt x="1136" y="127"/>
                      <a:pt x="1217" y="64"/>
                      <a:pt x="1248" y="49"/>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6" name="Shape 26"/>
              <p:cNvSpPr/>
              <p:nvPr/>
            </p:nvSpPr>
            <p:spPr>
              <a:xfrm>
                <a:off x="6994525" y="2886075"/>
                <a:ext cx="2900362" cy="2708275"/>
              </a:xfrm>
              <a:custGeom>
                <a:avLst/>
                <a:gdLst/>
                <a:ahLst/>
                <a:cxnLst/>
                <a:rect l="0" t="0" r="0" b="0"/>
                <a:pathLst>
                  <a:path w="1827" h="1706" extrusionOk="0">
                    <a:moveTo>
                      <a:pt x="693" y="27"/>
                    </a:moveTo>
                    <a:cubicBezTo>
                      <a:pt x="716" y="36"/>
                      <a:pt x="747" y="103"/>
                      <a:pt x="748" y="125"/>
                    </a:cubicBezTo>
                    <a:cubicBezTo>
                      <a:pt x="749" y="147"/>
                      <a:pt x="713" y="148"/>
                      <a:pt x="701" y="157"/>
                    </a:cubicBezTo>
                    <a:cubicBezTo>
                      <a:pt x="687" y="167"/>
                      <a:pt x="671" y="172"/>
                      <a:pt x="670" y="181"/>
                    </a:cubicBezTo>
                    <a:cubicBezTo>
                      <a:pt x="668" y="190"/>
                      <a:pt x="685" y="202"/>
                      <a:pt x="692" y="213"/>
                    </a:cubicBezTo>
                    <a:cubicBezTo>
                      <a:pt x="700" y="223"/>
                      <a:pt x="700" y="238"/>
                      <a:pt x="716" y="246"/>
                    </a:cubicBezTo>
                    <a:cubicBezTo>
                      <a:pt x="731" y="253"/>
                      <a:pt x="763" y="246"/>
                      <a:pt x="788" y="259"/>
                    </a:cubicBezTo>
                    <a:cubicBezTo>
                      <a:pt x="813" y="272"/>
                      <a:pt x="849" y="300"/>
                      <a:pt x="866" y="326"/>
                    </a:cubicBezTo>
                    <a:cubicBezTo>
                      <a:pt x="884" y="351"/>
                      <a:pt x="891" y="390"/>
                      <a:pt x="893" y="412"/>
                    </a:cubicBezTo>
                    <a:cubicBezTo>
                      <a:pt x="896" y="433"/>
                      <a:pt x="880" y="445"/>
                      <a:pt x="880" y="456"/>
                    </a:cubicBezTo>
                    <a:cubicBezTo>
                      <a:pt x="879" y="467"/>
                      <a:pt x="882" y="472"/>
                      <a:pt x="889" y="477"/>
                    </a:cubicBezTo>
                    <a:cubicBezTo>
                      <a:pt x="897" y="482"/>
                      <a:pt x="913" y="487"/>
                      <a:pt x="926" y="487"/>
                    </a:cubicBezTo>
                    <a:cubicBezTo>
                      <a:pt x="938" y="486"/>
                      <a:pt x="929" y="509"/>
                      <a:pt x="966" y="473"/>
                    </a:cubicBezTo>
                    <a:cubicBezTo>
                      <a:pt x="1003" y="437"/>
                      <a:pt x="1094" y="328"/>
                      <a:pt x="1148" y="273"/>
                    </a:cubicBezTo>
                    <a:cubicBezTo>
                      <a:pt x="1201" y="217"/>
                      <a:pt x="1231" y="176"/>
                      <a:pt x="1285" y="138"/>
                    </a:cubicBezTo>
                    <a:cubicBezTo>
                      <a:pt x="1339" y="101"/>
                      <a:pt x="1409" y="53"/>
                      <a:pt x="1473" y="46"/>
                    </a:cubicBezTo>
                    <a:cubicBezTo>
                      <a:pt x="1537" y="38"/>
                      <a:pt x="1620" y="57"/>
                      <a:pt x="1671" y="92"/>
                    </a:cubicBezTo>
                    <a:cubicBezTo>
                      <a:pt x="1722" y="127"/>
                      <a:pt x="1755" y="197"/>
                      <a:pt x="1779" y="255"/>
                    </a:cubicBezTo>
                    <a:cubicBezTo>
                      <a:pt x="1803" y="312"/>
                      <a:pt x="1809" y="348"/>
                      <a:pt x="1815" y="435"/>
                    </a:cubicBezTo>
                    <a:cubicBezTo>
                      <a:pt x="1821" y="522"/>
                      <a:pt x="1815" y="673"/>
                      <a:pt x="1815" y="778"/>
                    </a:cubicBezTo>
                    <a:cubicBezTo>
                      <a:pt x="1815" y="884"/>
                      <a:pt x="1827" y="1004"/>
                      <a:pt x="1815" y="1068"/>
                    </a:cubicBezTo>
                    <a:cubicBezTo>
                      <a:pt x="1803" y="1131"/>
                      <a:pt x="1803" y="1116"/>
                      <a:pt x="1743" y="1158"/>
                    </a:cubicBezTo>
                    <a:cubicBezTo>
                      <a:pt x="1683" y="1200"/>
                      <a:pt x="1590" y="1242"/>
                      <a:pt x="1454" y="1321"/>
                    </a:cubicBezTo>
                    <a:cubicBezTo>
                      <a:pt x="1319" y="1399"/>
                      <a:pt x="1030" y="1571"/>
                      <a:pt x="931" y="1628"/>
                    </a:cubicBezTo>
                    <a:cubicBezTo>
                      <a:pt x="832" y="1685"/>
                      <a:pt x="887" y="1656"/>
                      <a:pt x="859" y="1664"/>
                    </a:cubicBezTo>
                    <a:cubicBezTo>
                      <a:pt x="831" y="1672"/>
                      <a:pt x="834" y="1706"/>
                      <a:pt x="763" y="1674"/>
                    </a:cubicBezTo>
                    <a:cubicBezTo>
                      <a:pt x="693" y="1643"/>
                      <a:pt x="537" y="1542"/>
                      <a:pt x="436" y="1477"/>
                    </a:cubicBezTo>
                    <a:cubicBezTo>
                      <a:pt x="334" y="1412"/>
                      <a:pt x="223" y="1341"/>
                      <a:pt x="155" y="1284"/>
                    </a:cubicBezTo>
                    <a:cubicBezTo>
                      <a:pt x="88" y="1228"/>
                      <a:pt x="53" y="1194"/>
                      <a:pt x="29" y="1140"/>
                    </a:cubicBezTo>
                    <a:cubicBezTo>
                      <a:pt x="5" y="1086"/>
                      <a:pt x="0" y="1011"/>
                      <a:pt x="10" y="959"/>
                    </a:cubicBezTo>
                    <a:cubicBezTo>
                      <a:pt x="21" y="908"/>
                      <a:pt x="53" y="866"/>
                      <a:pt x="92" y="830"/>
                    </a:cubicBezTo>
                    <a:cubicBezTo>
                      <a:pt x="131" y="793"/>
                      <a:pt x="172" y="769"/>
                      <a:pt x="245" y="742"/>
                    </a:cubicBezTo>
                    <a:cubicBezTo>
                      <a:pt x="319" y="716"/>
                      <a:pt x="456" y="689"/>
                      <a:pt x="534" y="670"/>
                    </a:cubicBezTo>
                    <a:cubicBezTo>
                      <a:pt x="612" y="651"/>
                      <a:pt x="682" y="644"/>
                      <a:pt x="716" y="626"/>
                    </a:cubicBezTo>
                    <a:cubicBezTo>
                      <a:pt x="717" y="624"/>
                      <a:pt x="733" y="561"/>
                      <a:pt x="733" y="562"/>
                    </a:cubicBezTo>
                    <a:cubicBezTo>
                      <a:pt x="677" y="544"/>
                      <a:pt x="685" y="544"/>
                      <a:pt x="660" y="526"/>
                    </a:cubicBezTo>
                    <a:cubicBezTo>
                      <a:pt x="637" y="507"/>
                      <a:pt x="607" y="481"/>
                      <a:pt x="597" y="450"/>
                    </a:cubicBezTo>
                    <a:cubicBezTo>
                      <a:pt x="587" y="419"/>
                      <a:pt x="593" y="364"/>
                      <a:pt x="597" y="339"/>
                    </a:cubicBezTo>
                    <a:cubicBezTo>
                      <a:pt x="601" y="315"/>
                      <a:pt x="621" y="313"/>
                      <a:pt x="622" y="301"/>
                    </a:cubicBezTo>
                    <a:cubicBezTo>
                      <a:pt x="623" y="289"/>
                      <a:pt x="609" y="278"/>
                      <a:pt x="601" y="267"/>
                    </a:cubicBezTo>
                    <a:cubicBezTo>
                      <a:pt x="593" y="255"/>
                      <a:pt x="591" y="228"/>
                      <a:pt x="575" y="228"/>
                    </a:cubicBezTo>
                    <a:cubicBezTo>
                      <a:pt x="557" y="230"/>
                      <a:pt x="520" y="280"/>
                      <a:pt x="498" y="273"/>
                    </a:cubicBezTo>
                    <a:cubicBezTo>
                      <a:pt x="476" y="265"/>
                      <a:pt x="441" y="206"/>
                      <a:pt x="444" y="182"/>
                    </a:cubicBezTo>
                    <a:cubicBezTo>
                      <a:pt x="447" y="159"/>
                      <a:pt x="510" y="152"/>
                      <a:pt x="515" y="131"/>
                    </a:cubicBezTo>
                    <a:cubicBezTo>
                      <a:pt x="521" y="110"/>
                      <a:pt x="468" y="76"/>
                      <a:pt x="477" y="55"/>
                    </a:cubicBezTo>
                    <a:cubicBezTo>
                      <a:pt x="486" y="33"/>
                      <a:pt x="548" y="0"/>
                      <a:pt x="570" y="1"/>
                    </a:cubicBezTo>
                    <a:cubicBezTo>
                      <a:pt x="592" y="3"/>
                      <a:pt x="590" y="62"/>
                      <a:pt x="611" y="66"/>
                    </a:cubicBezTo>
                    <a:cubicBezTo>
                      <a:pt x="631" y="70"/>
                      <a:pt x="676" y="35"/>
                      <a:pt x="693" y="27"/>
                    </a:cubicBezTo>
                  </a:path>
                </a:pathLst>
              </a:custGeom>
              <a:solidFill>
                <a:schemeClr val="lt1"/>
              </a:solidFill>
              <a:ln w="1905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27" name="Shape 27"/>
            <p:cNvGrpSpPr/>
            <p:nvPr/>
          </p:nvGrpSpPr>
          <p:grpSpPr>
            <a:xfrm>
              <a:off x="10697635" y="44450"/>
              <a:ext cx="442383" cy="417512"/>
              <a:chOff x="10191750" y="2786062"/>
              <a:chExt cx="2211387" cy="2778125"/>
            </a:xfrm>
          </p:grpSpPr>
          <p:sp>
            <p:nvSpPr>
              <p:cNvPr id="28" name="Shape 28"/>
              <p:cNvSpPr/>
              <p:nvPr/>
            </p:nvSpPr>
            <p:spPr>
              <a:xfrm>
                <a:off x="10191750" y="2786062"/>
                <a:ext cx="2211387" cy="2778125"/>
              </a:xfrm>
              <a:custGeom>
                <a:avLst/>
                <a:gdLst/>
                <a:ahLst/>
                <a:cxnLst/>
                <a:rect l="0" t="0" r="0" b="0"/>
                <a:pathLst>
                  <a:path w="1254" h="1575" extrusionOk="0">
                    <a:moveTo>
                      <a:pt x="238" y="94"/>
                    </a:moveTo>
                    <a:cubicBezTo>
                      <a:pt x="206" y="75"/>
                      <a:pt x="168" y="61"/>
                      <a:pt x="130" y="51"/>
                    </a:cubicBezTo>
                    <a:cubicBezTo>
                      <a:pt x="92" y="41"/>
                      <a:pt x="61" y="36"/>
                      <a:pt x="12" y="36"/>
                    </a:cubicBezTo>
                    <a:cubicBezTo>
                      <a:pt x="9" y="75"/>
                      <a:pt x="7" y="0"/>
                      <a:pt x="6" y="86"/>
                    </a:cubicBezTo>
                    <a:cubicBezTo>
                      <a:pt x="5" y="172"/>
                      <a:pt x="6" y="440"/>
                      <a:pt x="6" y="552"/>
                    </a:cubicBezTo>
                    <a:cubicBezTo>
                      <a:pt x="7" y="665"/>
                      <a:pt x="5" y="684"/>
                      <a:pt x="9" y="761"/>
                    </a:cubicBezTo>
                    <a:cubicBezTo>
                      <a:pt x="14" y="838"/>
                      <a:pt x="0" y="920"/>
                      <a:pt x="32" y="1013"/>
                    </a:cubicBezTo>
                    <a:cubicBezTo>
                      <a:pt x="65" y="1106"/>
                      <a:pt x="125" y="1233"/>
                      <a:pt x="203" y="1317"/>
                    </a:cubicBezTo>
                    <a:cubicBezTo>
                      <a:pt x="281" y="1401"/>
                      <a:pt x="411" y="1478"/>
                      <a:pt x="499" y="1520"/>
                    </a:cubicBezTo>
                    <a:cubicBezTo>
                      <a:pt x="586" y="1561"/>
                      <a:pt x="642" y="1558"/>
                      <a:pt x="727" y="1566"/>
                    </a:cubicBezTo>
                    <a:cubicBezTo>
                      <a:pt x="813" y="1575"/>
                      <a:pt x="926" y="1572"/>
                      <a:pt x="1014" y="1572"/>
                    </a:cubicBezTo>
                    <a:cubicBezTo>
                      <a:pt x="1102" y="1572"/>
                      <a:pt x="1208" y="1572"/>
                      <a:pt x="1253" y="1568"/>
                    </a:cubicBezTo>
                    <a:cubicBezTo>
                      <a:pt x="1249" y="1502"/>
                      <a:pt x="1254" y="1552"/>
                      <a:pt x="1251" y="1526"/>
                    </a:cubicBezTo>
                    <a:cubicBezTo>
                      <a:pt x="1247" y="1500"/>
                      <a:pt x="1243" y="1446"/>
                      <a:pt x="1231" y="1411"/>
                    </a:cubicBezTo>
                    <a:cubicBezTo>
                      <a:pt x="1220" y="1376"/>
                      <a:pt x="1203" y="1343"/>
                      <a:pt x="1181" y="1316"/>
                    </a:cubicBezTo>
                    <a:cubicBezTo>
                      <a:pt x="1160" y="1288"/>
                      <a:pt x="1132" y="1265"/>
                      <a:pt x="1101" y="1246"/>
                    </a:cubicBezTo>
                    <a:cubicBezTo>
                      <a:pt x="1070" y="1227"/>
                      <a:pt x="1033" y="1209"/>
                      <a:pt x="994" y="1200"/>
                    </a:cubicBezTo>
                    <a:cubicBezTo>
                      <a:pt x="956" y="1191"/>
                      <a:pt x="919" y="1195"/>
                      <a:pt x="869" y="1192"/>
                    </a:cubicBezTo>
                    <a:cubicBezTo>
                      <a:pt x="818" y="1189"/>
                      <a:pt x="745" y="1196"/>
                      <a:pt x="693" y="1183"/>
                    </a:cubicBezTo>
                    <a:cubicBezTo>
                      <a:pt x="640" y="1170"/>
                      <a:pt x="592" y="1142"/>
                      <a:pt x="551" y="1111"/>
                    </a:cubicBezTo>
                    <a:cubicBezTo>
                      <a:pt x="511" y="1080"/>
                      <a:pt x="470" y="1031"/>
                      <a:pt x="447" y="996"/>
                    </a:cubicBezTo>
                    <a:cubicBezTo>
                      <a:pt x="425" y="961"/>
                      <a:pt x="425" y="939"/>
                      <a:pt x="417" y="903"/>
                    </a:cubicBezTo>
                    <a:cubicBezTo>
                      <a:pt x="409" y="867"/>
                      <a:pt x="401" y="864"/>
                      <a:pt x="399" y="779"/>
                    </a:cubicBezTo>
                    <a:cubicBezTo>
                      <a:pt x="398" y="693"/>
                      <a:pt x="410" y="477"/>
                      <a:pt x="406" y="390"/>
                    </a:cubicBezTo>
                    <a:cubicBezTo>
                      <a:pt x="402" y="303"/>
                      <a:pt x="392" y="295"/>
                      <a:pt x="378" y="257"/>
                    </a:cubicBezTo>
                    <a:cubicBezTo>
                      <a:pt x="364" y="220"/>
                      <a:pt x="344" y="193"/>
                      <a:pt x="321" y="166"/>
                    </a:cubicBezTo>
                    <a:cubicBezTo>
                      <a:pt x="298" y="139"/>
                      <a:pt x="271" y="112"/>
                      <a:pt x="238" y="94"/>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29" name="Shape 29"/>
              <p:cNvSpPr/>
              <p:nvPr/>
            </p:nvSpPr>
            <p:spPr>
              <a:xfrm>
                <a:off x="10191750" y="2786062"/>
                <a:ext cx="2211387" cy="2778125"/>
              </a:xfrm>
              <a:custGeom>
                <a:avLst/>
                <a:gdLst/>
                <a:ahLst/>
                <a:cxnLst/>
                <a:rect l="0" t="0" r="0" b="0"/>
                <a:pathLst>
                  <a:path w="1393" h="1750" extrusionOk="0">
                    <a:moveTo>
                      <a:pt x="265" y="105"/>
                    </a:moveTo>
                    <a:cubicBezTo>
                      <a:pt x="229" y="84"/>
                      <a:pt x="187" y="68"/>
                      <a:pt x="145" y="57"/>
                    </a:cubicBezTo>
                    <a:cubicBezTo>
                      <a:pt x="103" y="46"/>
                      <a:pt x="68" y="40"/>
                      <a:pt x="14" y="40"/>
                    </a:cubicBezTo>
                    <a:cubicBezTo>
                      <a:pt x="10" y="84"/>
                      <a:pt x="8" y="0"/>
                      <a:pt x="7" y="96"/>
                    </a:cubicBezTo>
                    <a:cubicBezTo>
                      <a:pt x="6" y="191"/>
                      <a:pt x="7" y="489"/>
                      <a:pt x="7" y="614"/>
                    </a:cubicBezTo>
                    <a:cubicBezTo>
                      <a:pt x="8" y="739"/>
                      <a:pt x="6" y="760"/>
                      <a:pt x="10" y="846"/>
                    </a:cubicBezTo>
                    <a:cubicBezTo>
                      <a:pt x="16" y="931"/>
                      <a:pt x="0" y="1022"/>
                      <a:pt x="36" y="1126"/>
                    </a:cubicBezTo>
                    <a:cubicBezTo>
                      <a:pt x="73" y="1229"/>
                      <a:pt x="139" y="1370"/>
                      <a:pt x="226" y="1464"/>
                    </a:cubicBezTo>
                    <a:cubicBezTo>
                      <a:pt x="313" y="1557"/>
                      <a:pt x="457" y="1642"/>
                      <a:pt x="555" y="1689"/>
                    </a:cubicBezTo>
                    <a:cubicBezTo>
                      <a:pt x="651" y="1735"/>
                      <a:pt x="713" y="1731"/>
                      <a:pt x="808" y="1740"/>
                    </a:cubicBezTo>
                    <a:cubicBezTo>
                      <a:pt x="903" y="1750"/>
                      <a:pt x="1029" y="1747"/>
                      <a:pt x="1127" y="1747"/>
                    </a:cubicBezTo>
                    <a:cubicBezTo>
                      <a:pt x="1224" y="1747"/>
                      <a:pt x="1342" y="1747"/>
                      <a:pt x="1392" y="1742"/>
                    </a:cubicBezTo>
                    <a:cubicBezTo>
                      <a:pt x="1388" y="1669"/>
                      <a:pt x="1393" y="1725"/>
                      <a:pt x="1390" y="1696"/>
                    </a:cubicBezTo>
                    <a:cubicBezTo>
                      <a:pt x="1385" y="1667"/>
                      <a:pt x="1381" y="1607"/>
                      <a:pt x="1368" y="1568"/>
                    </a:cubicBezTo>
                    <a:cubicBezTo>
                      <a:pt x="1355" y="1529"/>
                      <a:pt x="1336" y="1492"/>
                      <a:pt x="1312" y="1462"/>
                    </a:cubicBezTo>
                    <a:cubicBezTo>
                      <a:pt x="1289" y="1431"/>
                      <a:pt x="1258" y="1406"/>
                      <a:pt x="1223" y="1385"/>
                    </a:cubicBezTo>
                    <a:cubicBezTo>
                      <a:pt x="1189" y="1364"/>
                      <a:pt x="1148" y="1344"/>
                      <a:pt x="1104" y="1334"/>
                    </a:cubicBezTo>
                    <a:cubicBezTo>
                      <a:pt x="1062" y="1324"/>
                      <a:pt x="1021" y="1328"/>
                      <a:pt x="966" y="1325"/>
                    </a:cubicBezTo>
                    <a:cubicBezTo>
                      <a:pt x="909" y="1321"/>
                      <a:pt x="828" y="1329"/>
                      <a:pt x="770" y="1315"/>
                    </a:cubicBezTo>
                    <a:cubicBezTo>
                      <a:pt x="711" y="1300"/>
                      <a:pt x="658" y="1269"/>
                      <a:pt x="612" y="1235"/>
                    </a:cubicBezTo>
                    <a:cubicBezTo>
                      <a:pt x="568" y="1200"/>
                      <a:pt x="522" y="1146"/>
                      <a:pt x="497" y="1107"/>
                    </a:cubicBezTo>
                    <a:cubicBezTo>
                      <a:pt x="472" y="1068"/>
                      <a:pt x="472" y="1044"/>
                      <a:pt x="464" y="1004"/>
                    </a:cubicBezTo>
                    <a:cubicBezTo>
                      <a:pt x="455" y="964"/>
                      <a:pt x="446" y="960"/>
                      <a:pt x="444" y="866"/>
                    </a:cubicBezTo>
                    <a:cubicBezTo>
                      <a:pt x="442" y="770"/>
                      <a:pt x="456" y="530"/>
                      <a:pt x="451" y="434"/>
                    </a:cubicBezTo>
                    <a:cubicBezTo>
                      <a:pt x="447" y="337"/>
                      <a:pt x="436" y="328"/>
                      <a:pt x="420" y="286"/>
                    </a:cubicBezTo>
                    <a:cubicBezTo>
                      <a:pt x="405" y="245"/>
                      <a:pt x="382" y="215"/>
                      <a:pt x="357" y="185"/>
                    </a:cubicBezTo>
                    <a:cubicBezTo>
                      <a:pt x="331" y="155"/>
                      <a:pt x="301" y="125"/>
                      <a:pt x="265" y="10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0" name="Shape 30"/>
            <p:cNvGrpSpPr/>
            <p:nvPr/>
          </p:nvGrpSpPr>
          <p:grpSpPr>
            <a:xfrm>
              <a:off x="11199285" y="58737"/>
              <a:ext cx="442383" cy="417512"/>
              <a:chOff x="12690475" y="2886075"/>
              <a:chExt cx="2212975" cy="2776537"/>
            </a:xfrm>
          </p:grpSpPr>
          <p:sp>
            <p:nvSpPr>
              <p:cNvPr id="31" name="Shape 31"/>
              <p:cNvSpPr/>
              <p:nvPr/>
            </p:nvSpPr>
            <p:spPr>
              <a:xfrm>
                <a:off x="12690475" y="2886075"/>
                <a:ext cx="2212975" cy="2776537"/>
              </a:xfrm>
              <a:custGeom>
                <a:avLst/>
                <a:gdLst/>
                <a:ahLst/>
                <a:cxnLst/>
                <a:rect l="0" t="0" r="0" b="0"/>
                <a:pathLst>
                  <a:path w="1255" h="1575" extrusionOk="0">
                    <a:moveTo>
                      <a:pt x="238" y="1481"/>
                    </a:moveTo>
                    <a:cubicBezTo>
                      <a:pt x="206" y="1500"/>
                      <a:pt x="168" y="1514"/>
                      <a:pt x="130" y="1524"/>
                    </a:cubicBezTo>
                    <a:cubicBezTo>
                      <a:pt x="92" y="1534"/>
                      <a:pt x="60" y="1539"/>
                      <a:pt x="12" y="1539"/>
                    </a:cubicBezTo>
                    <a:cubicBezTo>
                      <a:pt x="8" y="1500"/>
                      <a:pt x="7" y="1575"/>
                      <a:pt x="6" y="1489"/>
                    </a:cubicBezTo>
                    <a:cubicBezTo>
                      <a:pt x="5" y="1403"/>
                      <a:pt x="6" y="1135"/>
                      <a:pt x="6" y="1023"/>
                    </a:cubicBezTo>
                    <a:cubicBezTo>
                      <a:pt x="6" y="910"/>
                      <a:pt x="5" y="891"/>
                      <a:pt x="9" y="814"/>
                    </a:cubicBezTo>
                    <a:cubicBezTo>
                      <a:pt x="13" y="737"/>
                      <a:pt x="0" y="655"/>
                      <a:pt x="32" y="562"/>
                    </a:cubicBezTo>
                    <a:cubicBezTo>
                      <a:pt x="64" y="469"/>
                      <a:pt x="125" y="342"/>
                      <a:pt x="203" y="258"/>
                    </a:cubicBezTo>
                    <a:cubicBezTo>
                      <a:pt x="281" y="174"/>
                      <a:pt x="411" y="97"/>
                      <a:pt x="499" y="55"/>
                    </a:cubicBezTo>
                    <a:cubicBezTo>
                      <a:pt x="586" y="14"/>
                      <a:pt x="642" y="18"/>
                      <a:pt x="728" y="9"/>
                    </a:cubicBezTo>
                    <a:cubicBezTo>
                      <a:pt x="813" y="0"/>
                      <a:pt x="927" y="3"/>
                      <a:pt x="1015" y="3"/>
                    </a:cubicBezTo>
                    <a:cubicBezTo>
                      <a:pt x="1102" y="3"/>
                      <a:pt x="1208" y="3"/>
                      <a:pt x="1254" y="7"/>
                    </a:cubicBezTo>
                    <a:cubicBezTo>
                      <a:pt x="1249" y="73"/>
                      <a:pt x="1255" y="23"/>
                      <a:pt x="1251" y="49"/>
                    </a:cubicBezTo>
                    <a:cubicBezTo>
                      <a:pt x="1248" y="75"/>
                      <a:pt x="1243" y="129"/>
                      <a:pt x="1232" y="164"/>
                    </a:cubicBezTo>
                    <a:cubicBezTo>
                      <a:pt x="1220" y="199"/>
                      <a:pt x="1204" y="232"/>
                      <a:pt x="1182" y="259"/>
                    </a:cubicBezTo>
                    <a:cubicBezTo>
                      <a:pt x="1160" y="287"/>
                      <a:pt x="1133" y="310"/>
                      <a:pt x="1101" y="329"/>
                    </a:cubicBezTo>
                    <a:cubicBezTo>
                      <a:pt x="1070" y="348"/>
                      <a:pt x="1034" y="366"/>
                      <a:pt x="995" y="375"/>
                    </a:cubicBezTo>
                    <a:cubicBezTo>
                      <a:pt x="956" y="384"/>
                      <a:pt x="919" y="380"/>
                      <a:pt x="869" y="383"/>
                    </a:cubicBezTo>
                    <a:cubicBezTo>
                      <a:pt x="819" y="386"/>
                      <a:pt x="746" y="379"/>
                      <a:pt x="693" y="392"/>
                    </a:cubicBezTo>
                    <a:cubicBezTo>
                      <a:pt x="640" y="405"/>
                      <a:pt x="592" y="433"/>
                      <a:pt x="552" y="464"/>
                    </a:cubicBezTo>
                    <a:cubicBezTo>
                      <a:pt x="511" y="495"/>
                      <a:pt x="470" y="544"/>
                      <a:pt x="447" y="579"/>
                    </a:cubicBezTo>
                    <a:cubicBezTo>
                      <a:pt x="425" y="614"/>
                      <a:pt x="425" y="636"/>
                      <a:pt x="417" y="672"/>
                    </a:cubicBezTo>
                    <a:cubicBezTo>
                      <a:pt x="409" y="709"/>
                      <a:pt x="401" y="711"/>
                      <a:pt x="399" y="796"/>
                    </a:cubicBezTo>
                    <a:cubicBezTo>
                      <a:pt x="398" y="882"/>
                      <a:pt x="410" y="1098"/>
                      <a:pt x="406" y="1185"/>
                    </a:cubicBezTo>
                    <a:cubicBezTo>
                      <a:pt x="402" y="1272"/>
                      <a:pt x="392" y="1280"/>
                      <a:pt x="378" y="1318"/>
                    </a:cubicBezTo>
                    <a:cubicBezTo>
                      <a:pt x="364" y="1355"/>
                      <a:pt x="344" y="1382"/>
                      <a:pt x="321" y="1409"/>
                    </a:cubicBezTo>
                    <a:cubicBezTo>
                      <a:pt x="298" y="1436"/>
                      <a:pt x="271" y="1463"/>
                      <a:pt x="238" y="1481"/>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2" name="Shape 32"/>
              <p:cNvSpPr/>
              <p:nvPr/>
            </p:nvSpPr>
            <p:spPr>
              <a:xfrm>
                <a:off x="12690475" y="2886075"/>
                <a:ext cx="2212975" cy="2776537"/>
              </a:xfrm>
              <a:custGeom>
                <a:avLst/>
                <a:gdLst/>
                <a:ahLst/>
                <a:cxnLst/>
                <a:rect l="0" t="0" r="0" b="0"/>
                <a:pathLst>
                  <a:path w="1394" h="1749" extrusionOk="0">
                    <a:moveTo>
                      <a:pt x="264" y="1645"/>
                    </a:moveTo>
                    <a:cubicBezTo>
                      <a:pt x="229" y="1666"/>
                      <a:pt x="187" y="1682"/>
                      <a:pt x="144" y="1693"/>
                    </a:cubicBezTo>
                    <a:cubicBezTo>
                      <a:pt x="102" y="1704"/>
                      <a:pt x="67" y="1709"/>
                      <a:pt x="13" y="1709"/>
                    </a:cubicBezTo>
                    <a:cubicBezTo>
                      <a:pt x="9" y="1666"/>
                      <a:pt x="8" y="1749"/>
                      <a:pt x="7" y="1654"/>
                    </a:cubicBezTo>
                    <a:cubicBezTo>
                      <a:pt x="6" y="1558"/>
                      <a:pt x="7" y="1261"/>
                      <a:pt x="7" y="1136"/>
                    </a:cubicBezTo>
                    <a:cubicBezTo>
                      <a:pt x="7" y="1011"/>
                      <a:pt x="6" y="989"/>
                      <a:pt x="10" y="904"/>
                    </a:cubicBezTo>
                    <a:cubicBezTo>
                      <a:pt x="15" y="818"/>
                      <a:pt x="0" y="727"/>
                      <a:pt x="36" y="624"/>
                    </a:cubicBezTo>
                    <a:cubicBezTo>
                      <a:pt x="71" y="521"/>
                      <a:pt x="139" y="380"/>
                      <a:pt x="226" y="286"/>
                    </a:cubicBezTo>
                    <a:cubicBezTo>
                      <a:pt x="312" y="193"/>
                      <a:pt x="457" y="107"/>
                      <a:pt x="554" y="61"/>
                    </a:cubicBezTo>
                    <a:cubicBezTo>
                      <a:pt x="651" y="15"/>
                      <a:pt x="713" y="20"/>
                      <a:pt x="809" y="10"/>
                    </a:cubicBezTo>
                    <a:cubicBezTo>
                      <a:pt x="903" y="0"/>
                      <a:pt x="1030" y="3"/>
                      <a:pt x="1127" y="3"/>
                    </a:cubicBezTo>
                    <a:cubicBezTo>
                      <a:pt x="1224" y="3"/>
                      <a:pt x="1342" y="3"/>
                      <a:pt x="1393" y="7"/>
                    </a:cubicBezTo>
                    <a:cubicBezTo>
                      <a:pt x="1387" y="81"/>
                      <a:pt x="1394" y="25"/>
                      <a:pt x="1389" y="54"/>
                    </a:cubicBezTo>
                    <a:cubicBezTo>
                      <a:pt x="1386" y="83"/>
                      <a:pt x="1381" y="143"/>
                      <a:pt x="1368" y="182"/>
                    </a:cubicBezTo>
                    <a:cubicBezTo>
                      <a:pt x="1355" y="221"/>
                      <a:pt x="1337" y="257"/>
                      <a:pt x="1313" y="287"/>
                    </a:cubicBezTo>
                    <a:cubicBezTo>
                      <a:pt x="1288" y="318"/>
                      <a:pt x="1258" y="344"/>
                      <a:pt x="1223" y="365"/>
                    </a:cubicBezTo>
                    <a:cubicBezTo>
                      <a:pt x="1188" y="386"/>
                      <a:pt x="1148" y="406"/>
                      <a:pt x="1105" y="416"/>
                    </a:cubicBezTo>
                    <a:cubicBezTo>
                      <a:pt x="1062" y="426"/>
                      <a:pt x="1021" y="422"/>
                      <a:pt x="965" y="425"/>
                    </a:cubicBezTo>
                    <a:cubicBezTo>
                      <a:pt x="910" y="428"/>
                      <a:pt x="829" y="421"/>
                      <a:pt x="770" y="435"/>
                    </a:cubicBezTo>
                    <a:cubicBezTo>
                      <a:pt x="711" y="450"/>
                      <a:pt x="658" y="481"/>
                      <a:pt x="613" y="515"/>
                    </a:cubicBezTo>
                    <a:cubicBezTo>
                      <a:pt x="568" y="549"/>
                      <a:pt x="522" y="604"/>
                      <a:pt x="497" y="643"/>
                    </a:cubicBezTo>
                    <a:cubicBezTo>
                      <a:pt x="472" y="682"/>
                      <a:pt x="472" y="706"/>
                      <a:pt x="463" y="746"/>
                    </a:cubicBezTo>
                    <a:cubicBezTo>
                      <a:pt x="454" y="787"/>
                      <a:pt x="445" y="789"/>
                      <a:pt x="443" y="884"/>
                    </a:cubicBezTo>
                    <a:cubicBezTo>
                      <a:pt x="442" y="979"/>
                      <a:pt x="455" y="1219"/>
                      <a:pt x="451" y="1316"/>
                    </a:cubicBezTo>
                    <a:cubicBezTo>
                      <a:pt x="447" y="1413"/>
                      <a:pt x="435" y="1422"/>
                      <a:pt x="420" y="1464"/>
                    </a:cubicBezTo>
                    <a:cubicBezTo>
                      <a:pt x="404" y="1505"/>
                      <a:pt x="382" y="1535"/>
                      <a:pt x="357" y="1565"/>
                    </a:cubicBezTo>
                    <a:cubicBezTo>
                      <a:pt x="331" y="1595"/>
                      <a:pt x="301" y="1625"/>
                      <a:pt x="264" y="164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3" name="Shape 33"/>
            <p:cNvGrpSpPr/>
            <p:nvPr/>
          </p:nvGrpSpPr>
          <p:grpSpPr>
            <a:xfrm>
              <a:off x="11703051" y="44450"/>
              <a:ext cx="442383" cy="417512"/>
              <a:chOff x="15209838" y="2786062"/>
              <a:chExt cx="2212975" cy="2778125"/>
            </a:xfrm>
          </p:grpSpPr>
          <p:sp>
            <p:nvSpPr>
              <p:cNvPr id="34" name="Shape 34"/>
              <p:cNvSpPr/>
              <p:nvPr/>
            </p:nvSpPr>
            <p:spPr>
              <a:xfrm>
                <a:off x="15209838" y="2786062"/>
                <a:ext cx="2212975" cy="2778125"/>
              </a:xfrm>
              <a:custGeom>
                <a:avLst/>
                <a:gdLst/>
                <a:ahLst/>
                <a:cxnLst/>
                <a:rect l="0" t="0" r="0" b="0"/>
                <a:pathLst>
                  <a:path w="1255" h="1575" extrusionOk="0">
                    <a:moveTo>
                      <a:pt x="238" y="94"/>
                    </a:moveTo>
                    <a:cubicBezTo>
                      <a:pt x="206" y="75"/>
                      <a:pt x="168" y="61"/>
                      <a:pt x="130" y="51"/>
                    </a:cubicBezTo>
                    <a:cubicBezTo>
                      <a:pt x="92" y="41"/>
                      <a:pt x="61" y="36"/>
                      <a:pt x="12" y="36"/>
                    </a:cubicBezTo>
                    <a:cubicBezTo>
                      <a:pt x="8" y="75"/>
                      <a:pt x="7" y="0"/>
                      <a:pt x="6" y="86"/>
                    </a:cubicBezTo>
                    <a:cubicBezTo>
                      <a:pt x="5" y="172"/>
                      <a:pt x="6" y="440"/>
                      <a:pt x="6" y="552"/>
                    </a:cubicBezTo>
                    <a:cubicBezTo>
                      <a:pt x="7" y="665"/>
                      <a:pt x="5" y="684"/>
                      <a:pt x="9" y="761"/>
                    </a:cubicBezTo>
                    <a:cubicBezTo>
                      <a:pt x="13" y="838"/>
                      <a:pt x="0" y="920"/>
                      <a:pt x="32" y="1013"/>
                    </a:cubicBezTo>
                    <a:cubicBezTo>
                      <a:pt x="64" y="1106"/>
                      <a:pt x="125" y="1233"/>
                      <a:pt x="203" y="1317"/>
                    </a:cubicBezTo>
                    <a:cubicBezTo>
                      <a:pt x="281" y="1401"/>
                      <a:pt x="412" y="1478"/>
                      <a:pt x="499" y="1520"/>
                    </a:cubicBezTo>
                    <a:cubicBezTo>
                      <a:pt x="586" y="1561"/>
                      <a:pt x="642" y="1558"/>
                      <a:pt x="728" y="1566"/>
                    </a:cubicBezTo>
                    <a:cubicBezTo>
                      <a:pt x="814" y="1575"/>
                      <a:pt x="927" y="1572"/>
                      <a:pt x="1015" y="1572"/>
                    </a:cubicBezTo>
                    <a:cubicBezTo>
                      <a:pt x="1102" y="1572"/>
                      <a:pt x="1208" y="1572"/>
                      <a:pt x="1254" y="1568"/>
                    </a:cubicBezTo>
                    <a:cubicBezTo>
                      <a:pt x="1249" y="1502"/>
                      <a:pt x="1255" y="1552"/>
                      <a:pt x="1252" y="1526"/>
                    </a:cubicBezTo>
                    <a:cubicBezTo>
                      <a:pt x="1248" y="1500"/>
                      <a:pt x="1244" y="1446"/>
                      <a:pt x="1232" y="1411"/>
                    </a:cubicBezTo>
                    <a:cubicBezTo>
                      <a:pt x="1220" y="1376"/>
                      <a:pt x="1204" y="1343"/>
                      <a:pt x="1182" y="1316"/>
                    </a:cubicBezTo>
                    <a:cubicBezTo>
                      <a:pt x="1160" y="1288"/>
                      <a:pt x="1133" y="1265"/>
                      <a:pt x="1102" y="1246"/>
                    </a:cubicBezTo>
                    <a:cubicBezTo>
                      <a:pt x="1070" y="1227"/>
                      <a:pt x="1034" y="1209"/>
                      <a:pt x="995" y="1200"/>
                    </a:cubicBezTo>
                    <a:cubicBezTo>
                      <a:pt x="956" y="1191"/>
                      <a:pt x="919" y="1195"/>
                      <a:pt x="869" y="1192"/>
                    </a:cubicBezTo>
                    <a:cubicBezTo>
                      <a:pt x="819" y="1189"/>
                      <a:pt x="746" y="1196"/>
                      <a:pt x="693" y="1183"/>
                    </a:cubicBezTo>
                    <a:cubicBezTo>
                      <a:pt x="640" y="1170"/>
                      <a:pt x="593" y="1142"/>
                      <a:pt x="552" y="1111"/>
                    </a:cubicBezTo>
                    <a:cubicBezTo>
                      <a:pt x="511" y="1080"/>
                      <a:pt x="470" y="1031"/>
                      <a:pt x="447" y="996"/>
                    </a:cubicBezTo>
                    <a:cubicBezTo>
                      <a:pt x="425" y="961"/>
                      <a:pt x="425" y="939"/>
                      <a:pt x="417" y="903"/>
                    </a:cubicBezTo>
                    <a:cubicBezTo>
                      <a:pt x="409" y="867"/>
                      <a:pt x="401" y="864"/>
                      <a:pt x="400" y="779"/>
                    </a:cubicBezTo>
                    <a:cubicBezTo>
                      <a:pt x="398" y="693"/>
                      <a:pt x="410" y="477"/>
                      <a:pt x="406" y="390"/>
                    </a:cubicBezTo>
                    <a:cubicBezTo>
                      <a:pt x="402" y="303"/>
                      <a:pt x="392" y="295"/>
                      <a:pt x="378" y="257"/>
                    </a:cubicBezTo>
                    <a:cubicBezTo>
                      <a:pt x="364" y="220"/>
                      <a:pt x="345" y="193"/>
                      <a:pt x="321" y="166"/>
                    </a:cubicBezTo>
                    <a:cubicBezTo>
                      <a:pt x="298" y="139"/>
                      <a:pt x="271" y="112"/>
                      <a:pt x="238" y="94"/>
                    </a:cubicBezTo>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5" name="Shape 35"/>
              <p:cNvSpPr/>
              <p:nvPr/>
            </p:nvSpPr>
            <p:spPr>
              <a:xfrm>
                <a:off x="15209838" y="2786062"/>
                <a:ext cx="2212975" cy="2778125"/>
              </a:xfrm>
              <a:custGeom>
                <a:avLst/>
                <a:gdLst/>
                <a:ahLst/>
                <a:cxnLst/>
                <a:rect l="0" t="0" r="0" b="0"/>
                <a:pathLst>
                  <a:path w="1394" h="1750" extrusionOk="0">
                    <a:moveTo>
                      <a:pt x="264" y="105"/>
                    </a:moveTo>
                    <a:cubicBezTo>
                      <a:pt x="229" y="84"/>
                      <a:pt x="187" y="68"/>
                      <a:pt x="144" y="57"/>
                    </a:cubicBezTo>
                    <a:cubicBezTo>
                      <a:pt x="102" y="46"/>
                      <a:pt x="68" y="40"/>
                      <a:pt x="13" y="40"/>
                    </a:cubicBezTo>
                    <a:cubicBezTo>
                      <a:pt x="9" y="84"/>
                      <a:pt x="8" y="0"/>
                      <a:pt x="7" y="96"/>
                    </a:cubicBezTo>
                    <a:cubicBezTo>
                      <a:pt x="6" y="191"/>
                      <a:pt x="7" y="489"/>
                      <a:pt x="7" y="614"/>
                    </a:cubicBezTo>
                    <a:cubicBezTo>
                      <a:pt x="8" y="739"/>
                      <a:pt x="6" y="760"/>
                      <a:pt x="10" y="846"/>
                    </a:cubicBezTo>
                    <a:cubicBezTo>
                      <a:pt x="15" y="931"/>
                      <a:pt x="0" y="1022"/>
                      <a:pt x="36" y="1126"/>
                    </a:cubicBezTo>
                    <a:cubicBezTo>
                      <a:pt x="71" y="1229"/>
                      <a:pt x="139" y="1370"/>
                      <a:pt x="226" y="1464"/>
                    </a:cubicBezTo>
                    <a:cubicBezTo>
                      <a:pt x="312" y="1557"/>
                      <a:pt x="458" y="1642"/>
                      <a:pt x="554" y="1689"/>
                    </a:cubicBezTo>
                    <a:cubicBezTo>
                      <a:pt x="651" y="1735"/>
                      <a:pt x="713" y="1731"/>
                      <a:pt x="809" y="1740"/>
                    </a:cubicBezTo>
                    <a:cubicBezTo>
                      <a:pt x="904" y="1750"/>
                      <a:pt x="1030" y="1747"/>
                      <a:pt x="1127" y="1747"/>
                    </a:cubicBezTo>
                    <a:cubicBezTo>
                      <a:pt x="1224" y="1747"/>
                      <a:pt x="1342" y="1747"/>
                      <a:pt x="1393" y="1742"/>
                    </a:cubicBezTo>
                    <a:cubicBezTo>
                      <a:pt x="1387" y="1669"/>
                      <a:pt x="1394" y="1725"/>
                      <a:pt x="1391" y="1696"/>
                    </a:cubicBezTo>
                    <a:cubicBezTo>
                      <a:pt x="1386" y="1667"/>
                      <a:pt x="1382" y="1607"/>
                      <a:pt x="1368" y="1568"/>
                    </a:cubicBezTo>
                    <a:cubicBezTo>
                      <a:pt x="1355" y="1529"/>
                      <a:pt x="1337" y="1492"/>
                      <a:pt x="1313" y="1462"/>
                    </a:cubicBezTo>
                    <a:cubicBezTo>
                      <a:pt x="1288" y="1431"/>
                      <a:pt x="1258" y="1406"/>
                      <a:pt x="1224" y="1385"/>
                    </a:cubicBezTo>
                    <a:cubicBezTo>
                      <a:pt x="1188" y="1364"/>
                      <a:pt x="1148" y="1344"/>
                      <a:pt x="1105" y="1334"/>
                    </a:cubicBezTo>
                    <a:cubicBezTo>
                      <a:pt x="1062" y="1324"/>
                      <a:pt x="1021" y="1328"/>
                      <a:pt x="965" y="1325"/>
                    </a:cubicBezTo>
                    <a:cubicBezTo>
                      <a:pt x="910" y="1321"/>
                      <a:pt x="829" y="1329"/>
                      <a:pt x="770" y="1315"/>
                    </a:cubicBezTo>
                    <a:cubicBezTo>
                      <a:pt x="711" y="1300"/>
                      <a:pt x="659" y="1269"/>
                      <a:pt x="613" y="1235"/>
                    </a:cubicBezTo>
                    <a:cubicBezTo>
                      <a:pt x="568" y="1200"/>
                      <a:pt x="522" y="1146"/>
                      <a:pt x="497" y="1107"/>
                    </a:cubicBezTo>
                    <a:cubicBezTo>
                      <a:pt x="472" y="1068"/>
                      <a:pt x="472" y="1044"/>
                      <a:pt x="463" y="1004"/>
                    </a:cubicBezTo>
                    <a:cubicBezTo>
                      <a:pt x="454" y="964"/>
                      <a:pt x="445" y="960"/>
                      <a:pt x="444" y="866"/>
                    </a:cubicBezTo>
                    <a:cubicBezTo>
                      <a:pt x="442" y="770"/>
                      <a:pt x="455" y="530"/>
                      <a:pt x="451" y="434"/>
                    </a:cubicBezTo>
                    <a:cubicBezTo>
                      <a:pt x="447" y="337"/>
                      <a:pt x="435" y="328"/>
                      <a:pt x="420" y="286"/>
                    </a:cubicBezTo>
                    <a:cubicBezTo>
                      <a:pt x="404" y="245"/>
                      <a:pt x="383" y="215"/>
                      <a:pt x="357" y="185"/>
                    </a:cubicBezTo>
                    <a:cubicBezTo>
                      <a:pt x="331" y="155"/>
                      <a:pt x="301" y="125"/>
                      <a:pt x="264" y="105"/>
                    </a:cubicBezTo>
                  </a:path>
                </a:pathLst>
              </a:custGeom>
              <a:solidFill>
                <a:schemeClr val="lt1"/>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6" name="Shape 36"/>
            <p:cNvGrpSpPr/>
            <p:nvPr/>
          </p:nvGrpSpPr>
          <p:grpSpPr>
            <a:xfrm>
              <a:off x="10390717" y="96837"/>
              <a:ext cx="211667" cy="220662"/>
              <a:chOff x="8651875" y="3132137"/>
              <a:chExt cx="1057275" cy="1476375"/>
            </a:xfrm>
          </p:grpSpPr>
          <p:sp>
            <p:nvSpPr>
              <p:cNvPr id="37" name="Shape 37"/>
              <p:cNvSpPr/>
              <p:nvPr/>
            </p:nvSpPr>
            <p:spPr>
              <a:xfrm>
                <a:off x="8651875" y="3132137"/>
                <a:ext cx="1057275" cy="1476375"/>
              </a:xfrm>
              <a:custGeom>
                <a:avLst/>
                <a:gdLst/>
                <a:ahLst/>
                <a:cxnLst/>
                <a:rect l="0" t="0" r="0" b="0"/>
                <a:pathLst>
                  <a:path w="1200" h="1675" extrusionOk="0">
                    <a:moveTo>
                      <a:pt x="867" y="9"/>
                    </a:moveTo>
                    <a:cubicBezTo>
                      <a:pt x="907" y="14"/>
                      <a:pt x="943" y="19"/>
                      <a:pt x="981" y="47"/>
                    </a:cubicBezTo>
                    <a:cubicBezTo>
                      <a:pt x="1020" y="76"/>
                      <a:pt x="1067" y="126"/>
                      <a:pt x="1097" y="181"/>
                    </a:cubicBezTo>
                    <a:cubicBezTo>
                      <a:pt x="1128" y="235"/>
                      <a:pt x="1146" y="295"/>
                      <a:pt x="1163" y="376"/>
                    </a:cubicBezTo>
                    <a:cubicBezTo>
                      <a:pt x="1179" y="457"/>
                      <a:pt x="1190" y="570"/>
                      <a:pt x="1195" y="668"/>
                    </a:cubicBezTo>
                    <a:cubicBezTo>
                      <a:pt x="1200" y="765"/>
                      <a:pt x="1200" y="874"/>
                      <a:pt x="1195" y="960"/>
                    </a:cubicBezTo>
                    <a:cubicBezTo>
                      <a:pt x="1190" y="1047"/>
                      <a:pt x="1179" y="1123"/>
                      <a:pt x="1163" y="1188"/>
                    </a:cubicBezTo>
                    <a:cubicBezTo>
                      <a:pt x="1146" y="1254"/>
                      <a:pt x="1126" y="1311"/>
                      <a:pt x="1097" y="1350"/>
                    </a:cubicBezTo>
                    <a:cubicBezTo>
                      <a:pt x="1069" y="1390"/>
                      <a:pt x="1024" y="1418"/>
                      <a:pt x="991" y="1423"/>
                    </a:cubicBezTo>
                    <a:cubicBezTo>
                      <a:pt x="959" y="1429"/>
                      <a:pt x="923" y="1406"/>
                      <a:pt x="902" y="1383"/>
                    </a:cubicBezTo>
                    <a:cubicBezTo>
                      <a:pt x="882" y="1360"/>
                      <a:pt x="875" y="1307"/>
                      <a:pt x="870" y="1286"/>
                    </a:cubicBezTo>
                    <a:cubicBezTo>
                      <a:pt x="865" y="1264"/>
                      <a:pt x="865" y="1264"/>
                      <a:pt x="870" y="1253"/>
                    </a:cubicBezTo>
                    <a:cubicBezTo>
                      <a:pt x="875" y="1242"/>
                      <a:pt x="881" y="1237"/>
                      <a:pt x="902" y="1221"/>
                    </a:cubicBezTo>
                    <a:cubicBezTo>
                      <a:pt x="924" y="1204"/>
                      <a:pt x="975" y="1174"/>
                      <a:pt x="1000" y="1155"/>
                    </a:cubicBezTo>
                    <a:cubicBezTo>
                      <a:pt x="1025" y="1137"/>
                      <a:pt x="1048" y="1132"/>
                      <a:pt x="1053" y="1110"/>
                    </a:cubicBezTo>
                    <a:cubicBezTo>
                      <a:pt x="1058" y="1089"/>
                      <a:pt x="1041" y="1051"/>
                      <a:pt x="1032" y="1026"/>
                    </a:cubicBezTo>
                    <a:cubicBezTo>
                      <a:pt x="1024" y="1001"/>
                      <a:pt x="1011" y="971"/>
                      <a:pt x="1000" y="960"/>
                    </a:cubicBezTo>
                    <a:cubicBezTo>
                      <a:pt x="989" y="950"/>
                      <a:pt x="984" y="955"/>
                      <a:pt x="968" y="960"/>
                    </a:cubicBezTo>
                    <a:cubicBezTo>
                      <a:pt x="951" y="966"/>
                      <a:pt x="920" y="980"/>
                      <a:pt x="902" y="993"/>
                    </a:cubicBezTo>
                    <a:cubicBezTo>
                      <a:pt x="885" y="1006"/>
                      <a:pt x="877" y="1027"/>
                      <a:pt x="861" y="1038"/>
                    </a:cubicBezTo>
                    <a:cubicBezTo>
                      <a:pt x="844" y="1049"/>
                      <a:pt x="820" y="1071"/>
                      <a:pt x="805" y="1058"/>
                    </a:cubicBezTo>
                    <a:cubicBezTo>
                      <a:pt x="790" y="1045"/>
                      <a:pt x="781" y="987"/>
                      <a:pt x="772" y="960"/>
                    </a:cubicBezTo>
                    <a:cubicBezTo>
                      <a:pt x="763" y="934"/>
                      <a:pt x="768" y="904"/>
                      <a:pt x="754" y="897"/>
                    </a:cubicBezTo>
                    <a:cubicBezTo>
                      <a:pt x="740" y="889"/>
                      <a:pt x="710" y="910"/>
                      <a:pt x="692" y="917"/>
                    </a:cubicBezTo>
                    <a:cubicBezTo>
                      <a:pt x="674" y="925"/>
                      <a:pt x="661" y="935"/>
                      <a:pt x="647" y="942"/>
                    </a:cubicBezTo>
                    <a:cubicBezTo>
                      <a:pt x="634" y="949"/>
                      <a:pt x="616" y="947"/>
                      <a:pt x="610" y="960"/>
                    </a:cubicBezTo>
                    <a:cubicBezTo>
                      <a:pt x="604" y="974"/>
                      <a:pt x="605" y="993"/>
                      <a:pt x="610" y="1026"/>
                    </a:cubicBezTo>
                    <a:cubicBezTo>
                      <a:pt x="615" y="1058"/>
                      <a:pt x="648" y="1126"/>
                      <a:pt x="642" y="1155"/>
                    </a:cubicBezTo>
                    <a:cubicBezTo>
                      <a:pt x="637" y="1185"/>
                      <a:pt x="601" y="1184"/>
                      <a:pt x="575" y="1203"/>
                    </a:cubicBezTo>
                    <a:cubicBezTo>
                      <a:pt x="548" y="1221"/>
                      <a:pt x="492" y="1238"/>
                      <a:pt x="482" y="1269"/>
                    </a:cubicBezTo>
                    <a:cubicBezTo>
                      <a:pt x="472" y="1299"/>
                      <a:pt x="502" y="1359"/>
                      <a:pt x="513" y="1383"/>
                    </a:cubicBezTo>
                    <a:cubicBezTo>
                      <a:pt x="523" y="1408"/>
                      <a:pt x="525" y="1417"/>
                      <a:pt x="545" y="1416"/>
                    </a:cubicBezTo>
                    <a:cubicBezTo>
                      <a:pt x="565" y="1414"/>
                      <a:pt x="606" y="1385"/>
                      <a:pt x="634" y="1375"/>
                    </a:cubicBezTo>
                    <a:cubicBezTo>
                      <a:pt x="661" y="1364"/>
                      <a:pt x="692" y="1337"/>
                      <a:pt x="707" y="1350"/>
                    </a:cubicBezTo>
                    <a:cubicBezTo>
                      <a:pt x="723" y="1363"/>
                      <a:pt x="729" y="1416"/>
                      <a:pt x="726" y="1454"/>
                    </a:cubicBezTo>
                    <a:cubicBezTo>
                      <a:pt x="723" y="1492"/>
                      <a:pt x="713" y="1543"/>
                      <a:pt x="692" y="1578"/>
                    </a:cubicBezTo>
                    <a:cubicBezTo>
                      <a:pt x="670" y="1613"/>
                      <a:pt x="637" y="1653"/>
                      <a:pt x="596" y="1664"/>
                    </a:cubicBezTo>
                    <a:cubicBezTo>
                      <a:pt x="555" y="1675"/>
                      <a:pt x="499" y="1669"/>
                      <a:pt x="447" y="1643"/>
                    </a:cubicBezTo>
                    <a:cubicBezTo>
                      <a:pt x="396" y="1618"/>
                      <a:pt x="328" y="1562"/>
                      <a:pt x="285" y="1513"/>
                    </a:cubicBezTo>
                    <a:cubicBezTo>
                      <a:pt x="242" y="1464"/>
                      <a:pt x="216" y="1411"/>
                      <a:pt x="187" y="1350"/>
                    </a:cubicBezTo>
                    <a:cubicBezTo>
                      <a:pt x="158" y="1289"/>
                      <a:pt x="126" y="1219"/>
                      <a:pt x="107" y="1148"/>
                    </a:cubicBezTo>
                    <a:cubicBezTo>
                      <a:pt x="87" y="1077"/>
                      <a:pt x="85" y="986"/>
                      <a:pt x="72" y="925"/>
                    </a:cubicBezTo>
                    <a:cubicBezTo>
                      <a:pt x="60" y="863"/>
                      <a:pt x="43" y="809"/>
                      <a:pt x="32" y="776"/>
                    </a:cubicBezTo>
                    <a:cubicBezTo>
                      <a:pt x="20" y="743"/>
                      <a:pt x="0" y="743"/>
                      <a:pt x="4" y="725"/>
                    </a:cubicBezTo>
                    <a:cubicBezTo>
                      <a:pt x="7" y="706"/>
                      <a:pt x="9" y="721"/>
                      <a:pt x="55" y="663"/>
                    </a:cubicBezTo>
                    <a:cubicBezTo>
                      <a:pt x="102" y="605"/>
                      <a:pt x="203" y="467"/>
                      <a:pt x="285" y="376"/>
                    </a:cubicBezTo>
                    <a:cubicBezTo>
                      <a:pt x="366" y="285"/>
                      <a:pt x="469" y="175"/>
                      <a:pt x="545" y="115"/>
                    </a:cubicBezTo>
                    <a:cubicBezTo>
                      <a:pt x="621" y="56"/>
                      <a:pt x="686" y="36"/>
                      <a:pt x="740" y="18"/>
                    </a:cubicBezTo>
                    <a:cubicBezTo>
                      <a:pt x="794" y="0"/>
                      <a:pt x="829" y="4"/>
                      <a:pt x="867" y="9"/>
                    </a:cubicBezTo>
                  </a:path>
                </a:pathLst>
              </a:custGeom>
              <a:solidFill>
                <a:srgbClr val="81BFE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38" name="Shape 38"/>
              <p:cNvSpPr/>
              <p:nvPr/>
            </p:nvSpPr>
            <p:spPr>
              <a:xfrm>
                <a:off x="8651875" y="3132137"/>
                <a:ext cx="1057275" cy="1476375"/>
              </a:xfrm>
              <a:custGeom>
                <a:avLst/>
                <a:gdLst/>
                <a:ahLst/>
                <a:cxnLst/>
                <a:rect l="0" t="0" r="0" b="0"/>
                <a:pathLst>
                  <a:path w="666" h="930" extrusionOk="0">
                    <a:moveTo>
                      <a:pt x="481" y="5"/>
                    </a:moveTo>
                    <a:cubicBezTo>
                      <a:pt x="503" y="7"/>
                      <a:pt x="523" y="10"/>
                      <a:pt x="545" y="26"/>
                    </a:cubicBezTo>
                    <a:cubicBezTo>
                      <a:pt x="566" y="42"/>
                      <a:pt x="592" y="70"/>
                      <a:pt x="609" y="100"/>
                    </a:cubicBezTo>
                    <a:cubicBezTo>
                      <a:pt x="626" y="130"/>
                      <a:pt x="636" y="163"/>
                      <a:pt x="646" y="208"/>
                    </a:cubicBezTo>
                    <a:cubicBezTo>
                      <a:pt x="654" y="253"/>
                      <a:pt x="661" y="316"/>
                      <a:pt x="663" y="371"/>
                    </a:cubicBezTo>
                    <a:cubicBezTo>
                      <a:pt x="666" y="424"/>
                      <a:pt x="666" y="485"/>
                      <a:pt x="663" y="533"/>
                    </a:cubicBezTo>
                    <a:cubicBezTo>
                      <a:pt x="661" y="581"/>
                      <a:pt x="654" y="623"/>
                      <a:pt x="646" y="659"/>
                    </a:cubicBezTo>
                    <a:cubicBezTo>
                      <a:pt x="636" y="696"/>
                      <a:pt x="625" y="728"/>
                      <a:pt x="609" y="749"/>
                    </a:cubicBezTo>
                    <a:cubicBezTo>
                      <a:pt x="593" y="772"/>
                      <a:pt x="568" y="787"/>
                      <a:pt x="550" y="790"/>
                    </a:cubicBezTo>
                    <a:cubicBezTo>
                      <a:pt x="532" y="793"/>
                      <a:pt x="512" y="781"/>
                      <a:pt x="501" y="768"/>
                    </a:cubicBezTo>
                    <a:cubicBezTo>
                      <a:pt x="490" y="755"/>
                      <a:pt x="486" y="726"/>
                      <a:pt x="483" y="714"/>
                    </a:cubicBezTo>
                    <a:cubicBezTo>
                      <a:pt x="480" y="702"/>
                      <a:pt x="480" y="702"/>
                      <a:pt x="483" y="696"/>
                    </a:cubicBezTo>
                    <a:cubicBezTo>
                      <a:pt x="486" y="689"/>
                      <a:pt x="489" y="687"/>
                      <a:pt x="501" y="678"/>
                    </a:cubicBezTo>
                    <a:cubicBezTo>
                      <a:pt x="513" y="668"/>
                      <a:pt x="541" y="652"/>
                      <a:pt x="555" y="641"/>
                    </a:cubicBezTo>
                    <a:cubicBezTo>
                      <a:pt x="569" y="631"/>
                      <a:pt x="582" y="628"/>
                      <a:pt x="585" y="616"/>
                    </a:cubicBezTo>
                    <a:cubicBezTo>
                      <a:pt x="587" y="604"/>
                      <a:pt x="578" y="583"/>
                      <a:pt x="573" y="569"/>
                    </a:cubicBezTo>
                    <a:cubicBezTo>
                      <a:pt x="568" y="556"/>
                      <a:pt x="561" y="539"/>
                      <a:pt x="555" y="533"/>
                    </a:cubicBezTo>
                    <a:cubicBezTo>
                      <a:pt x="549" y="527"/>
                      <a:pt x="546" y="530"/>
                      <a:pt x="537" y="533"/>
                    </a:cubicBezTo>
                    <a:cubicBezTo>
                      <a:pt x="528" y="536"/>
                      <a:pt x="511" y="544"/>
                      <a:pt x="501" y="551"/>
                    </a:cubicBezTo>
                    <a:cubicBezTo>
                      <a:pt x="491" y="558"/>
                      <a:pt x="487" y="570"/>
                      <a:pt x="478" y="576"/>
                    </a:cubicBezTo>
                    <a:cubicBezTo>
                      <a:pt x="468" y="582"/>
                      <a:pt x="455" y="594"/>
                      <a:pt x="447" y="587"/>
                    </a:cubicBezTo>
                    <a:cubicBezTo>
                      <a:pt x="438" y="580"/>
                      <a:pt x="433" y="548"/>
                      <a:pt x="428" y="533"/>
                    </a:cubicBezTo>
                    <a:cubicBezTo>
                      <a:pt x="423" y="518"/>
                      <a:pt x="426" y="502"/>
                      <a:pt x="418" y="498"/>
                    </a:cubicBezTo>
                    <a:cubicBezTo>
                      <a:pt x="411" y="493"/>
                      <a:pt x="394" y="505"/>
                      <a:pt x="384" y="509"/>
                    </a:cubicBezTo>
                    <a:cubicBezTo>
                      <a:pt x="374" y="513"/>
                      <a:pt x="367" y="519"/>
                      <a:pt x="359" y="523"/>
                    </a:cubicBezTo>
                    <a:cubicBezTo>
                      <a:pt x="352" y="527"/>
                      <a:pt x="342" y="526"/>
                      <a:pt x="339" y="533"/>
                    </a:cubicBezTo>
                    <a:cubicBezTo>
                      <a:pt x="335" y="541"/>
                      <a:pt x="336" y="551"/>
                      <a:pt x="339" y="569"/>
                    </a:cubicBezTo>
                    <a:cubicBezTo>
                      <a:pt x="341" y="587"/>
                      <a:pt x="360" y="625"/>
                      <a:pt x="356" y="641"/>
                    </a:cubicBezTo>
                    <a:cubicBezTo>
                      <a:pt x="354" y="658"/>
                      <a:pt x="334" y="657"/>
                      <a:pt x="319" y="668"/>
                    </a:cubicBezTo>
                    <a:cubicBezTo>
                      <a:pt x="304" y="678"/>
                      <a:pt x="273" y="687"/>
                      <a:pt x="267" y="704"/>
                    </a:cubicBezTo>
                    <a:cubicBezTo>
                      <a:pt x="262" y="721"/>
                      <a:pt x="279" y="754"/>
                      <a:pt x="285" y="768"/>
                    </a:cubicBezTo>
                    <a:cubicBezTo>
                      <a:pt x="290" y="782"/>
                      <a:pt x="291" y="787"/>
                      <a:pt x="302" y="786"/>
                    </a:cubicBezTo>
                    <a:cubicBezTo>
                      <a:pt x="314" y="785"/>
                      <a:pt x="336" y="769"/>
                      <a:pt x="352" y="763"/>
                    </a:cubicBezTo>
                    <a:cubicBezTo>
                      <a:pt x="367" y="757"/>
                      <a:pt x="384" y="742"/>
                      <a:pt x="392" y="749"/>
                    </a:cubicBezTo>
                    <a:cubicBezTo>
                      <a:pt x="401" y="757"/>
                      <a:pt x="405" y="786"/>
                      <a:pt x="403" y="807"/>
                    </a:cubicBezTo>
                    <a:cubicBezTo>
                      <a:pt x="401" y="828"/>
                      <a:pt x="396" y="857"/>
                      <a:pt x="384" y="876"/>
                    </a:cubicBezTo>
                    <a:cubicBezTo>
                      <a:pt x="372" y="896"/>
                      <a:pt x="354" y="918"/>
                      <a:pt x="331" y="924"/>
                    </a:cubicBezTo>
                    <a:cubicBezTo>
                      <a:pt x="308" y="930"/>
                      <a:pt x="277" y="927"/>
                      <a:pt x="248" y="912"/>
                    </a:cubicBezTo>
                    <a:cubicBezTo>
                      <a:pt x="220" y="898"/>
                      <a:pt x="182" y="867"/>
                      <a:pt x="158" y="840"/>
                    </a:cubicBezTo>
                    <a:cubicBezTo>
                      <a:pt x="134" y="813"/>
                      <a:pt x="120" y="783"/>
                      <a:pt x="104" y="749"/>
                    </a:cubicBezTo>
                    <a:cubicBezTo>
                      <a:pt x="88" y="716"/>
                      <a:pt x="70" y="677"/>
                      <a:pt x="59" y="637"/>
                    </a:cubicBezTo>
                    <a:cubicBezTo>
                      <a:pt x="48" y="598"/>
                      <a:pt x="47" y="547"/>
                      <a:pt x="40" y="513"/>
                    </a:cubicBezTo>
                    <a:cubicBezTo>
                      <a:pt x="33" y="479"/>
                      <a:pt x="24" y="449"/>
                      <a:pt x="18" y="431"/>
                    </a:cubicBezTo>
                    <a:cubicBezTo>
                      <a:pt x="11" y="412"/>
                      <a:pt x="0" y="412"/>
                      <a:pt x="2" y="402"/>
                    </a:cubicBezTo>
                    <a:cubicBezTo>
                      <a:pt x="4" y="392"/>
                      <a:pt x="5" y="400"/>
                      <a:pt x="30" y="368"/>
                    </a:cubicBezTo>
                    <a:cubicBezTo>
                      <a:pt x="56" y="336"/>
                      <a:pt x="113" y="259"/>
                      <a:pt x="158" y="208"/>
                    </a:cubicBezTo>
                    <a:cubicBezTo>
                      <a:pt x="203" y="158"/>
                      <a:pt x="260" y="97"/>
                      <a:pt x="302" y="63"/>
                    </a:cubicBezTo>
                    <a:cubicBezTo>
                      <a:pt x="345" y="31"/>
                      <a:pt x="381" y="20"/>
                      <a:pt x="411" y="10"/>
                    </a:cubicBezTo>
                    <a:cubicBezTo>
                      <a:pt x="441" y="0"/>
                      <a:pt x="460" y="2"/>
                      <a:pt x="481" y="5"/>
                    </a:cubicBezTo>
                  </a:path>
                </a:pathLst>
              </a:custGeom>
              <a:no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39" name="Shape 39"/>
            <p:cNvGrpSpPr/>
            <p:nvPr/>
          </p:nvGrpSpPr>
          <p:grpSpPr>
            <a:xfrm>
              <a:off x="10390717" y="96837"/>
              <a:ext cx="211667" cy="220662"/>
              <a:chOff x="8651875" y="3132137"/>
              <a:chExt cx="1057275" cy="1476375"/>
            </a:xfrm>
          </p:grpSpPr>
          <p:sp>
            <p:nvSpPr>
              <p:cNvPr id="40" name="Shape 40"/>
              <p:cNvSpPr/>
              <p:nvPr/>
            </p:nvSpPr>
            <p:spPr>
              <a:xfrm>
                <a:off x="8651875" y="3132137"/>
                <a:ext cx="1057275" cy="1476375"/>
              </a:xfrm>
              <a:custGeom>
                <a:avLst/>
                <a:gdLst/>
                <a:ahLst/>
                <a:cxnLst/>
                <a:rect l="0" t="0" r="0" b="0"/>
                <a:pathLst>
                  <a:path w="1200" h="1675" extrusionOk="0">
                    <a:moveTo>
                      <a:pt x="867" y="9"/>
                    </a:moveTo>
                    <a:cubicBezTo>
                      <a:pt x="907" y="14"/>
                      <a:pt x="943" y="19"/>
                      <a:pt x="981" y="47"/>
                    </a:cubicBezTo>
                    <a:cubicBezTo>
                      <a:pt x="1020" y="76"/>
                      <a:pt x="1067" y="126"/>
                      <a:pt x="1097" y="181"/>
                    </a:cubicBezTo>
                    <a:cubicBezTo>
                      <a:pt x="1128" y="235"/>
                      <a:pt x="1146" y="295"/>
                      <a:pt x="1163" y="376"/>
                    </a:cubicBezTo>
                    <a:cubicBezTo>
                      <a:pt x="1179" y="457"/>
                      <a:pt x="1190" y="570"/>
                      <a:pt x="1195" y="668"/>
                    </a:cubicBezTo>
                    <a:cubicBezTo>
                      <a:pt x="1200" y="765"/>
                      <a:pt x="1200" y="874"/>
                      <a:pt x="1195" y="960"/>
                    </a:cubicBezTo>
                    <a:cubicBezTo>
                      <a:pt x="1190" y="1047"/>
                      <a:pt x="1179" y="1123"/>
                      <a:pt x="1163" y="1188"/>
                    </a:cubicBezTo>
                    <a:cubicBezTo>
                      <a:pt x="1146" y="1254"/>
                      <a:pt x="1126" y="1311"/>
                      <a:pt x="1097" y="1350"/>
                    </a:cubicBezTo>
                    <a:cubicBezTo>
                      <a:pt x="1069" y="1390"/>
                      <a:pt x="1024" y="1418"/>
                      <a:pt x="991" y="1423"/>
                    </a:cubicBezTo>
                    <a:cubicBezTo>
                      <a:pt x="959" y="1429"/>
                      <a:pt x="923" y="1406"/>
                      <a:pt x="902" y="1383"/>
                    </a:cubicBezTo>
                    <a:cubicBezTo>
                      <a:pt x="882" y="1360"/>
                      <a:pt x="875" y="1307"/>
                      <a:pt x="870" y="1286"/>
                    </a:cubicBezTo>
                    <a:cubicBezTo>
                      <a:pt x="865" y="1264"/>
                      <a:pt x="865" y="1264"/>
                      <a:pt x="870" y="1253"/>
                    </a:cubicBezTo>
                    <a:cubicBezTo>
                      <a:pt x="875" y="1242"/>
                      <a:pt x="881" y="1237"/>
                      <a:pt x="902" y="1221"/>
                    </a:cubicBezTo>
                    <a:cubicBezTo>
                      <a:pt x="924" y="1204"/>
                      <a:pt x="975" y="1174"/>
                      <a:pt x="1000" y="1155"/>
                    </a:cubicBezTo>
                    <a:cubicBezTo>
                      <a:pt x="1025" y="1137"/>
                      <a:pt x="1048" y="1132"/>
                      <a:pt x="1053" y="1110"/>
                    </a:cubicBezTo>
                    <a:cubicBezTo>
                      <a:pt x="1058" y="1089"/>
                      <a:pt x="1041" y="1051"/>
                      <a:pt x="1032" y="1026"/>
                    </a:cubicBezTo>
                    <a:cubicBezTo>
                      <a:pt x="1024" y="1001"/>
                      <a:pt x="1011" y="971"/>
                      <a:pt x="1000" y="960"/>
                    </a:cubicBezTo>
                    <a:cubicBezTo>
                      <a:pt x="989" y="950"/>
                      <a:pt x="984" y="955"/>
                      <a:pt x="968" y="960"/>
                    </a:cubicBezTo>
                    <a:cubicBezTo>
                      <a:pt x="951" y="966"/>
                      <a:pt x="920" y="980"/>
                      <a:pt x="902" y="993"/>
                    </a:cubicBezTo>
                    <a:cubicBezTo>
                      <a:pt x="885" y="1006"/>
                      <a:pt x="877" y="1027"/>
                      <a:pt x="861" y="1038"/>
                    </a:cubicBezTo>
                    <a:cubicBezTo>
                      <a:pt x="844" y="1049"/>
                      <a:pt x="820" y="1071"/>
                      <a:pt x="805" y="1058"/>
                    </a:cubicBezTo>
                    <a:cubicBezTo>
                      <a:pt x="790" y="1045"/>
                      <a:pt x="781" y="987"/>
                      <a:pt x="772" y="960"/>
                    </a:cubicBezTo>
                    <a:cubicBezTo>
                      <a:pt x="763" y="934"/>
                      <a:pt x="768" y="904"/>
                      <a:pt x="754" y="897"/>
                    </a:cubicBezTo>
                    <a:cubicBezTo>
                      <a:pt x="740" y="889"/>
                      <a:pt x="710" y="910"/>
                      <a:pt x="692" y="917"/>
                    </a:cubicBezTo>
                    <a:cubicBezTo>
                      <a:pt x="674" y="925"/>
                      <a:pt x="661" y="935"/>
                      <a:pt x="647" y="942"/>
                    </a:cubicBezTo>
                    <a:cubicBezTo>
                      <a:pt x="634" y="949"/>
                      <a:pt x="616" y="947"/>
                      <a:pt x="610" y="960"/>
                    </a:cubicBezTo>
                    <a:cubicBezTo>
                      <a:pt x="604" y="974"/>
                      <a:pt x="605" y="993"/>
                      <a:pt x="610" y="1026"/>
                    </a:cubicBezTo>
                    <a:cubicBezTo>
                      <a:pt x="615" y="1058"/>
                      <a:pt x="648" y="1126"/>
                      <a:pt x="642" y="1155"/>
                    </a:cubicBezTo>
                    <a:cubicBezTo>
                      <a:pt x="637" y="1185"/>
                      <a:pt x="601" y="1184"/>
                      <a:pt x="575" y="1203"/>
                    </a:cubicBezTo>
                    <a:cubicBezTo>
                      <a:pt x="548" y="1221"/>
                      <a:pt x="492" y="1238"/>
                      <a:pt x="482" y="1269"/>
                    </a:cubicBezTo>
                    <a:cubicBezTo>
                      <a:pt x="472" y="1299"/>
                      <a:pt x="502" y="1359"/>
                      <a:pt x="513" y="1383"/>
                    </a:cubicBezTo>
                    <a:cubicBezTo>
                      <a:pt x="523" y="1408"/>
                      <a:pt x="525" y="1417"/>
                      <a:pt x="545" y="1416"/>
                    </a:cubicBezTo>
                    <a:cubicBezTo>
                      <a:pt x="565" y="1414"/>
                      <a:pt x="606" y="1385"/>
                      <a:pt x="634" y="1375"/>
                    </a:cubicBezTo>
                    <a:cubicBezTo>
                      <a:pt x="661" y="1364"/>
                      <a:pt x="692" y="1337"/>
                      <a:pt x="707" y="1350"/>
                    </a:cubicBezTo>
                    <a:cubicBezTo>
                      <a:pt x="723" y="1363"/>
                      <a:pt x="729" y="1416"/>
                      <a:pt x="726" y="1454"/>
                    </a:cubicBezTo>
                    <a:cubicBezTo>
                      <a:pt x="723" y="1492"/>
                      <a:pt x="713" y="1543"/>
                      <a:pt x="692" y="1578"/>
                    </a:cubicBezTo>
                    <a:cubicBezTo>
                      <a:pt x="670" y="1613"/>
                      <a:pt x="637" y="1653"/>
                      <a:pt x="596" y="1664"/>
                    </a:cubicBezTo>
                    <a:cubicBezTo>
                      <a:pt x="555" y="1675"/>
                      <a:pt x="499" y="1669"/>
                      <a:pt x="447" y="1643"/>
                    </a:cubicBezTo>
                    <a:cubicBezTo>
                      <a:pt x="396" y="1618"/>
                      <a:pt x="328" y="1562"/>
                      <a:pt x="285" y="1513"/>
                    </a:cubicBezTo>
                    <a:cubicBezTo>
                      <a:pt x="242" y="1464"/>
                      <a:pt x="216" y="1411"/>
                      <a:pt x="187" y="1350"/>
                    </a:cubicBezTo>
                    <a:cubicBezTo>
                      <a:pt x="158" y="1289"/>
                      <a:pt x="126" y="1219"/>
                      <a:pt x="107" y="1148"/>
                    </a:cubicBezTo>
                    <a:cubicBezTo>
                      <a:pt x="87" y="1077"/>
                      <a:pt x="85" y="986"/>
                      <a:pt x="72" y="925"/>
                    </a:cubicBezTo>
                    <a:cubicBezTo>
                      <a:pt x="60" y="863"/>
                      <a:pt x="43" y="809"/>
                      <a:pt x="32" y="776"/>
                    </a:cubicBezTo>
                    <a:cubicBezTo>
                      <a:pt x="20" y="743"/>
                      <a:pt x="0" y="743"/>
                      <a:pt x="4" y="725"/>
                    </a:cubicBezTo>
                    <a:cubicBezTo>
                      <a:pt x="7" y="706"/>
                      <a:pt x="9" y="721"/>
                      <a:pt x="55" y="663"/>
                    </a:cubicBezTo>
                    <a:cubicBezTo>
                      <a:pt x="102" y="605"/>
                      <a:pt x="203" y="467"/>
                      <a:pt x="285" y="376"/>
                    </a:cubicBezTo>
                    <a:cubicBezTo>
                      <a:pt x="366" y="285"/>
                      <a:pt x="469" y="175"/>
                      <a:pt x="545" y="115"/>
                    </a:cubicBezTo>
                    <a:cubicBezTo>
                      <a:pt x="621" y="56"/>
                      <a:pt x="686" y="36"/>
                      <a:pt x="740" y="18"/>
                    </a:cubicBezTo>
                    <a:cubicBezTo>
                      <a:pt x="794" y="0"/>
                      <a:pt x="829" y="4"/>
                      <a:pt x="867" y="9"/>
                    </a:cubicBezTo>
                  </a:path>
                </a:pathLst>
              </a:custGeom>
              <a:solidFill>
                <a:srgbClr val="143972"/>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1" name="Shape 41"/>
              <p:cNvSpPr/>
              <p:nvPr/>
            </p:nvSpPr>
            <p:spPr>
              <a:xfrm>
                <a:off x="8651875" y="3132137"/>
                <a:ext cx="1057275" cy="1476375"/>
              </a:xfrm>
              <a:custGeom>
                <a:avLst/>
                <a:gdLst/>
                <a:ahLst/>
                <a:cxnLst/>
                <a:rect l="0" t="0" r="0" b="0"/>
                <a:pathLst>
                  <a:path w="666" h="930" extrusionOk="0">
                    <a:moveTo>
                      <a:pt x="481" y="5"/>
                    </a:moveTo>
                    <a:cubicBezTo>
                      <a:pt x="503" y="7"/>
                      <a:pt x="523" y="10"/>
                      <a:pt x="545" y="26"/>
                    </a:cubicBezTo>
                    <a:cubicBezTo>
                      <a:pt x="566" y="42"/>
                      <a:pt x="592" y="70"/>
                      <a:pt x="609" y="100"/>
                    </a:cubicBezTo>
                    <a:cubicBezTo>
                      <a:pt x="626" y="130"/>
                      <a:pt x="636" y="163"/>
                      <a:pt x="646" y="208"/>
                    </a:cubicBezTo>
                    <a:cubicBezTo>
                      <a:pt x="654" y="253"/>
                      <a:pt x="661" y="316"/>
                      <a:pt x="663" y="371"/>
                    </a:cubicBezTo>
                    <a:cubicBezTo>
                      <a:pt x="666" y="424"/>
                      <a:pt x="666" y="485"/>
                      <a:pt x="663" y="533"/>
                    </a:cubicBezTo>
                    <a:cubicBezTo>
                      <a:pt x="661" y="581"/>
                      <a:pt x="654" y="623"/>
                      <a:pt x="646" y="659"/>
                    </a:cubicBezTo>
                    <a:cubicBezTo>
                      <a:pt x="636" y="696"/>
                      <a:pt x="625" y="728"/>
                      <a:pt x="609" y="749"/>
                    </a:cubicBezTo>
                    <a:cubicBezTo>
                      <a:pt x="593" y="772"/>
                      <a:pt x="568" y="787"/>
                      <a:pt x="550" y="790"/>
                    </a:cubicBezTo>
                    <a:cubicBezTo>
                      <a:pt x="532" y="793"/>
                      <a:pt x="512" y="781"/>
                      <a:pt x="501" y="768"/>
                    </a:cubicBezTo>
                    <a:cubicBezTo>
                      <a:pt x="490" y="755"/>
                      <a:pt x="486" y="726"/>
                      <a:pt x="483" y="714"/>
                    </a:cubicBezTo>
                    <a:cubicBezTo>
                      <a:pt x="480" y="702"/>
                      <a:pt x="480" y="702"/>
                      <a:pt x="483" y="696"/>
                    </a:cubicBezTo>
                    <a:cubicBezTo>
                      <a:pt x="486" y="689"/>
                      <a:pt x="489" y="687"/>
                      <a:pt x="501" y="678"/>
                    </a:cubicBezTo>
                    <a:cubicBezTo>
                      <a:pt x="513" y="668"/>
                      <a:pt x="541" y="652"/>
                      <a:pt x="555" y="641"/>
                    </a:cubicBezTo>
                    <a:cubicBezTo>
                      <a:pt x="569" y="631"/>
                      <a:pt x="582" y="628"/>
                      <a:pt x="585" y="616"/>
                    </a:cubicBezTo>
                    <a:cubicBezTo>
                      <a:pt x="587" y="604"/>
                      <a:pt x="578" y="583"/>
                      <a:pt x="573" y="569"/>
                    </a:cubicBezTo>
                    <a:cubicBezTo>
                      <a:pt x="568" y="556"/>
                      <a:pt x="561" y="539"/>
                      <a:pt x="555" y="533"/>
                    </a:cubicBezTo>
                    <a:cubicBezTo>
                      <a:pt x="549" y="527"/>
                      <a:pt x="546" y="530"/>
                      <a:pt x="537" y="533"/>
                    </a:cubicBezTo>
                    <a:cubicBezTo>
                      <a:pt x="528" y="536"/>
                      <a:pt x="511" y="544"/>
                      <a:pt x="501" y="551"/>
                    </a:cubicBezTo>
                    <a:cubicBezTo>
                      <a:pt x="491" y="558"/>
                      <a:pt x="487" y="570"/>
                      <a:pt x="478" y="576"/>
                    </a:cubicBezTo>
                    <a:cubicBezTo>
                      <a:pt x="468" y="582"/>
                      <a:pt x="455" y="594"/>
                      <a:pt x="447" y="587"/>
                    </a:cubicBezTo>
                    <a:cubicBezTo>
                      <a:pt x="438" y="580"/>
                      <a:pt x="433" y="548"/>
                      <a:pt x="428" y="533"/>
                    </a:cubicBezTo>
                    <a:cubicBezTo>
                      <a:pt x="423" y="518"/>
                      <a:pt x="426" y="502"/>
                      <a:pt x="418" y="498"/>
                    </a:cubicBezTo>
                    <a:cubicBezTo>
                      <a:pt x="411" y="493"/>
                      <a:pt x="394" y="505"/>
                      <a:pt x="384" y="509"/>
                    </a:cubicBezTo>
                    <a:cubicBezTo>
                      <a:pt x="374" y="513"/>
                      <a:pt x="367" y="519"/>
                      <a:pt x="359" y="523"/>
                    </a:cubicBezTo>
                    <a:cubicBezTo>
                      <a:pt x="352" y="527"/>
                      <a:pt x="342" y="526"/>
                      <a:pt x="339" y="533"/>
                    </a:cubicBezTo>
                    <a:cubicBezTo>
                      <a:pt x="335" y="541"/>
                      <a:pt x="336" y="551"/>
                      <a:pt x="339" y="569"/>
                    </a:cubicBezTo>
                    <a:cubicBezTo>
                      <a:pt x="341" y="587"/>
                      <a:pt x="360" y="625"/>
                      <a:pt x="356" y="641"/>
                    </a:cubicBezTo>
                    <a:cubicBezTo>
                      <a:pt x="354" y="658"/>
                      <a:pt x="334" y="657"/>
                      <a:pt x="319" y="668"/>
                    </a:cubicBezTo>
                    <a:cubicBezTo>
                      <a:pt x="304" y="678"/>
                      <a:pt x="273" y="687"/>
                      <a:pt x="267" y="704"/>
                    </a:cubicBezTo>
                    <a:cubicBezTo>
                      <a:pt x="262" y="721"/>
                      <a:pt x="279" y="754"/>
                      <a:pt x="285" y="768"/>
                    </a:cubicBezTo>
                    <a:cubicBezTo>
                      <a:pt x="290" y="782"/>
                      <a:pt x="291" y="787"/>
                      <a:pt x="302" y="786"/>
                    </a:cubicBezTo>
                    <a:cubicBezTo>
                      <a:pt x="314" y="785"/>
                      <a:pt x="336" y="769"/>
                      <a:pt x="352" y="763"/>
                    </a:cubicBezTo>
                    <a:cubicBezTo>
                      <a:pt x="367" y="757"/>
                      <a:pt x="384" y="742"/>
                      <a:pt x="392" y="749"/>
                    </a:cubicBezTo>
                    <a:cubicBezTo>
                      <a:pt x="401" y="757"/>
                      <a:pt x="405" y="786"/>
                      <a:pt x="403" y="807"/>
                    </a:cubicBezTo>
                    <a:cubicBezTo>
                      <a:pt x="401" y="828"/>
                      <a:pt x="396" y="857"/>
                      <a:pt x="384" y="876"/>
                    </a:cubicBezTo>
                    <a:cubicBezTo>
                      <a:pt x="372" y="896"/>
                      <a:pt x="354" y="918"/>
                      <a:pt x="331" y="924"/>
                    </a:cubicBezTo>
                    <a:cubicBezTo>
                      <a:pt x="308" y="930"/>
                      <a:pt x="277" y="927"/>
                      <a:pt x="248" y="912"/>
                    </a:cubicBezTo>
                    <a:cubicBezTo>
                      <a:pt x="220" y="898"/>
                      <a:pt x="182" y="867"/>
                      <a:pt x="158" y="840"/>
                    </a:cubicBezTo>
                    <a:cubicBezTo>
                      <a:pt x="134" y="813"/>
                      <a:pt x="120" y="783"/>
                      <a:pt x="104" y="749"/>
                    </a:cubicBezTo>
                    <a:cubicBezTo>
                      <a:pt x="88" y="716"/>
                      <a:pt x="70" y="677"/>
                      <a:pt x="59" y="637"/>
                    </a:cubicBezTo>
                    <a:cubicBezTo>
                      <a:pt x="48" y="598"/>
                      <a:pt x="47" y="547"/>
                      <a:pt x="40" y="513"/>
                    </a:cubicBezTo>
                    <a:cubicBezTo>
                      <a:pt x="33" y="479"/>
                      <a:pt x="24" y="449"/>
                      <a:pt x="18" y="431"/>
                    </a:cubicBezTo>
                    <a:cubicBezTo>
                      <a:pt x="11" y="412"/>
                      <a:pt x="0" y="412"/>
                      <a:pt x="2" y="402"/>
                    </a:cubicBezTo>
                    <a:cubicBezTo>
                      <a:pt x="4" y="392"/>
                      <a:pt x="5" y="400"/>
                      <a:pt x="30" y="368"/>
                    </a:cubicBezTo>
                    <a:cubicBezTo>
                      <a:pt x="56" y="336"/>
                      <a:pt x="113" y="259"/>
                      <a:pt x="158" y="208"/>
                    </a:cubicBezTo>
                    <a:cubicBezTo>
                      <a:pt x="203" y="158"/>
                      <a:pt x="260" y="97"/>
                      <a:pt x="302" y="63"/>
                    </a:cubicBezTo>
                    <a:cubicBezTo>
                      <a:pt x="345" y="31"/>
                      <a:pt x="381" y="20"/>
                      <a:pt x="411" y="10"/>
                    </a:cubicBezTo>
                    <a:cubicBezTo>
                      <a:pt x="441" y="0"/>
                      <a:pt x="460" y="2"/>
                      <a:pt x="481" y="5"/>
                    </a:cubicBezTo>
                  </a:path>
                </a:pathLst>
              </a:custGeom>
              <a:solidFill>
                <a:srgbClr val="143972"/>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42" name="Shape 42"/>
            <p:cNvGrpSpPr/>
            <p:nvPr/>
          </p:nvGrpSpPr>
          <p:grpSpPr>
            <a:xfrm>
              <a:off x="10094385" y="236537"/>
              <a:ext cx="298449" cy="171450"/>
              <a:chOff x="7170737" y="4065587"/>
              <a:chExt cx="1492250" cy="1141412"/>
            </a:xfrm>
          </p:grpSpPr>
          <p:sp>
            <p:nvSpPr>
              <p:cNvPr id="43" name="Shape 43"/>
              <p:cNvSpPr/>
              <p:nvPr/>
            </p:nvSpPr>
            <p:spPr>
              <a:xfrm>
                <a:off x="7172325" y="4065587"/>
                <a:ext cx="1490662" cy="1141412"/>
              </a:xfrm>
              <a:custGeom>
                <a:avLst/>
                <a:gdLst/>
                <a:ahLst/>
                <a:cxnLst/>
                <a:rect l="0" t="0" r="0" b="0"/>
                <a:pathLst>
                  <a:path w="1692" h="1295" extrusionOk="0">
                    <a:moveTo>
                      <a:pt x="30" y="417"/>
                    </a:moveTo>
                    <a:cubicBezTo>
                      <a:pt x="14" y="455"/>
                      <a:pt x="0" y="489"/>
                      <a:pt x="6" y="538"/>
                    </a:cubicBezTo>
                    <a:cubicBezTo>
                      <a:pt x="13" y="586"/>
                      <a:pt x="33" y="653"/>
                      <a:pt x="67" y="707"/>
                    </a:cubicBezTo>
                    <a:cubicBezTo>
                      <a:pt x="100" y="761"/>
                      <a:pt x="144" y="807"/>
                      <a:pt x="207" y="862"/>
                    </a:cubicBezTo>
                    <a:cubicBezTo>
                      <a:pt x="271" y="917"/>
                      <a:pt x="367" y="983"/>
                      <a:pt x="451" y="1036"/>
                    </a:cubicBezTo>
                    <a:cubicBezTo>
                      <a:pt x="535" y="1089"/>
                      <a:pt x="631" y="1143"/>
                      <a:pt x="710" y="1182"/>
                    </a:cubicBezTo>
                    <a:cubicBezTo>
                      <a:pt x="790" y="1221"/>
                      <a:pt x="862" y="1249"/>
                      <a:pt x="928" y="1267"/>
                    </a:cubicBezTo>
                    <a:cubicBezTo>
                      <a:pt x="994" y="1285"/>
                      <a:pt x="1055" y="1295"/>
                      <a:pt x="1105" y="1289"/>
                    </a:cubicBezTo>
                    <a:cubicBezTo>
                      <a:pt x="1154" y="1284"/>
                      <a:pt x="1201" y="1257"/>
                      <a:pt x="1222" y="1232"/>
                    </a:cubicBezTo>
                    <a:cubicBezTo>
                      <a:pt x="1244" y="1206"/>
                      <a:pt x="1241" y="1162"/>
                      <a:pt x="1231" y="1133"/>
                    </a:cubicBezTo>
                    <a:cubicBezTo>
                      <a:pt x="1221" y="1103"/>
                      <a:pt x="1177" y="1071"/>
                      <a:pt x="1161" y="1055"/>
                    </a:cubicBezTo>
                    <a:cubicBezTo>
                      <a:pt x="1144" y="1040"/>
                      <a:pt x="1144" y="1040"/>
                      <a:pt x="1131" y="1039"/>
                    </a:cubicBezTo>
                    <a:cubicBezTo>
                      <a:pt x="1119" y="1038"/>
                      <a:pt x="1112" y="1041"/>
                      <a:pt x="1087" y="1052"/>
                    </a:cubicBezTo>
                    <a:cubicBezTo>
                      <a:pt x="1061" y="1063"/>
                      <a:pt x="1009" y="1093"/>
                      <a:pt x="980" y="1106"/>
                    </a:cubicBezTo>
                    <a:cubicBezTo>
                      <a:pt x="951" y="1119"/>
                      <a:pt x="935" y="1137"/>
                      <a:pt x="914" y="1130"/>
                    </a:cubicBezTo>
                    <a:cubicBezTo>
                      <a:pt x="892" y="1124"/>
                      <a:pt x="867" y="1090"/>
                      <a:pt x="849" y="1070"/>
                    </a:cubicBezTo>
                    <a:cubicBezTo>
                      <a:pt x="831" y="1050"/>
                      <a:pt x="811" y="1024"/>
                      <a:pt x="807" y="1009"/>
                    </a:cubicBezTo>
                    <a:cubicBezTo>
                      <a:pt x="803" y="994"/>
                      <a:pt x="810" y="992"/>
                      <a:pt x="823" y="980"/>
                    </a:cubicBezTo>
                    <a:cubicBezTo>
                      <a:pt x="837" y="968"/>
                      <a:pt x="865" y="948"/>
                      <a:pt x="885" y="938"/>
                    </a:cubicBezTo>
                    <a:cubicBezTo>
                      <a:pt x="906" y="929"/>
                      <a:pt x="928" y="933"/>
                      <a:pt x="945" y="924"/>
                    </a:cubicBezTo>
                    <a:cubicBezTo>
                      <a:pt x="963" y="914"/>
                      <a:pt x="995" y="904"/>
                      <a:pt x="991" y="884"/>
                    </a:cubicBezTo>
                    <a:cubicBezTo>
                      <a:pt x="987" y="864"/>
                      <a:pt x="940" y="827"/>
                      <a:pt x="921" y="806"/>
                    </a:cubicBezTo>
                    <a:cubicBezTo>
                      <a:pt x="902" y="785"/>
                      <a:pt x="873" y="774"/>
                      <a:pt x="873" y="758"/>
                    </a:cubicBezTo>
                    <a:cubicBezTo>
                      <a:pt x="874" y="743"/>
                      <a:pt x="908" y="726"/>
                      <a:pt x="923" y="713"/>
                    </a:cubicBezTo>
                    <a:cubicBezTo>
                      <a:pt x="938" y="701"/>
                      <a:pt x="954" y="695"/>
                      <a:pt x="967" y="686"/>
                    </a:cubicBezTo>
                    <a:cubicBezTo>
                      <a:pt x="980" y="677"/>
                      <a:pt x="986" y="661"/>
                      <a:pt x="1002" y="662"/>
                    </a:cubicBezTo>
                    <a:cubicBezTo>
                      <a:pt x="1017" y="663"/>
                      <a:pt x="1034" y="674"/>
                      <a:pt x="1060" y="695"/>
                    </a:cubicBezTo>
                    <a:cubicBezTo>
                      <a:pt x="1086" y="715"/>
                      <a:pt x="1130" y="778"/>
                      <a:pt x="1159" y="788"/>
                    </a:cubicBezTo>
                    <a:cubicBezTo>
                      <a:pt x="1188" y="797"/>
                      <a:pt x="1204" y="766"/>
                      <a:pt x="1234" y="752"/>
                    </a:cubicBezTo>
                    <a:cubicBezTo>
                      <a:pt x="1264" y="737"/>
                      <a:pt x="1307" y="696"/>
                      <a:pt x="1339" y="702"/>
                    </a:cubicBezTo>
                    <a:cubicBezTo>
                      <a:pt x="1371" y="708"/>
                      <a:pt x="1409" y="765"/>
                      <a:pt x="1426" y="786"/>
                    </a:cubicBezTo>
                    <a:cubicBezTo>
                      <a:pt x="1442" y="807"/>
                      <a:pt x="1449" y="814"/>
                      <a:pt x="1438" y="831"/>
                    </a:cubicBezTo>
                    <a:cubicBezTo>
                      <a:pt x="1427" y="848"/>
                      <a:pt x="1381" y="871"/>
                      <a:pt x="1358" y="889"/>
                    </a:cubicBezTo>
                    <a:cubicBezTo>
                      <a:pt x="1334" y="908"/>
                      <a:pt x="1296" y="922"/>
                      <a:pt x="1299" y="943"/>
                    </a:cubicBezTo>
                    <a:cubicBezTo>
                      <a:pt x="1303" y="963"/>
                      <a:pt x="1347" y="995"/>
                      <a:pt x="1382" y="1011"/>
                    </a:cubicBezTo>
                    <a:cubicBezTo>
                      <a:pt x="1417" y="1028"/>
                      <a:pt x="1467" y="1044"/>
                      <a:pt x="1509" y="1042"/>
                    </a:cubicBezTo>
                    <a:cubicBezTo>
                      <a:pt x="1551" y="1041"/>
                      <a:pt x="1603" y="1031"/>
                      <a:pt x="1633" y="1000"/>
                    </a:cubicBezTo>
                    <a:cubicBezTo>
                      <a:pt x="1663" y="969"/>
                      <a:pt x="1685" y="916"/>
                      <a:pt x="1689" y="858"/>
                    </a:cubicBezTo>
                    <a:cubicBezTo>
                      <a:pt x="1692" y="799"/>
                      <a:pt x="1676" y="711"/>
                      <a:pt x="1654" y="648"/>
                    </a:cubicBezTo>
                    <a:cubicBezTo>
                      <a:pt x="1633" y="586"/>
                      <a:pt x="1598" y="537"/>
                      <a:pt x="1559" y="480"/>
                    </a:cubicBezTo>
                    <a:cubicBezTo>
                      <a:pt x="1519" y="424"/>
                      <a:pt x="1473" y="361"/>
                      <a:pt x="1419" y="308"/>
                    </a:cubicBezTo>
                    <a:cubicBezTo>
                      <a:pt x="1366" y="256"/>
                      <a:pt x="1287" y="208"/>
                      <a:pt x="1238" y="166"/>
                    </a:cubicBezTo>
                    <a:cubicBezTo>
                      <a:pt x="1189" y="125"/>
                      <a:pt x="1150" y="83"/>
                      <a:pt x="1127" y="56"/>
                    </a:cubicBezTo>
                    <a:cubicBezTo>
                      <a:pt x="1103" y="30"/>
                      <a:pt x="1113" y="12"/>
                      <a:pt x="1095" y="6"/>
                    </a:cubicBezTo>
                    <a:cubicBezTo>
                      <a:pt x="1077" y="0"/>
                      <a:pt x="1089" y="8"/>
                      <a:pt x="1015" y="21"/>
                    </a:cubicBezTo>
                    <a:cubicBezTo>
                      <a:pt x="940" y="33"/>
                      <a:pt x="767" y="54"/>
                      <a:pt x="645" y="82"/>
                    </a:cubicBezTo>
                    <a:cubicBezTo>
                      <a:pt x="524" y="109"/>
                      <a:pt x="375" y="146"/>
                      <a:pt x="285" y="183"/>
                    </a:cubicBezTo>
                    <a:cubicBezTo>
                      <a:pt x="194" y="221"/>
                      <a:pt x="144" y="269"/>
                      <a:pt x="101" y="308"/>
                    </a:cubicBezTo>
                    <a:cubicBezTo>
                      <a:pt x="58" y="347"/>
                      <a:pt x="44" y="381"/>
                      <a:pt x="30" y="417"/>
                    </a:cubicBezTo>
                  </a:path>
                </a:pathLst>
              </a:custGeom>
              <a:solidFill>
                <a:srgbClr val="81BFE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4" name="Shape 44"/>
              <p:cNvSpPr/>
              <p:nvPr/>
            </p:nvSpPr>
            <p:spPr>
              <a:xfrm>
                <a:off x="7170737" y="4065587"/>
                <a:ext cx="1492250" cy="1141412"/>
              </a:xfrm>
              <a:custGeom>
                <a:avLst/>
                <a:gdLst/>
                <a:ahLst/>
                <a:cxnLst/>
                <a:rect l="0" t="0" r="0" b="0"/>
                <a:pathLst>
                  <a:path w="940" h="719" extrusionOk="0">
                    <a:moveTo>
                      <a:pt x="17" y="231"/>
                    </a:moveTo>
                    <a:cubicBezTo>
                      <a:pt x="8" y="253"/>
                      <a:pt x="0" y="271"/>
                      <a:pt x="4" y="299"/>
                    </a:cubicBezTo>
                    <a:cubicBezTo>
                      <a:pt x="8" y="325"/>
                      <a:pt x="19" y="363"/>
                      <a:pt x="38" y="393"/>
                    </a:cubicBezTo>
                    <a:cubicBezTo>
                      <a:pt x="56" y="423"/>
                      <a:pt x="80" y="448"/>
                      <a:pt x="115" y="479"/>
                    </a:cubicBezTo>
                    <a:cubicBezTo>
                      <a:pt x="151" y="509"/>
                      <a:pt x="204" y="546"/>
                      <a:pt x="251" y="575"/>
                    </a:cubicBezTo>
                    <a:cubicBezTo>
                      <a:pt x="298" y="605"/>
                      <a:pt x="351" y="635"/>
                      <a:pt x="395" y="656"/>
                    </a:cubicBezTo>
                    <a:cubicBezTo>
                      <a:pt x="439" y="678"/>
                      <a:pt x="479" y="694"/>
                      <a:pt x="516" y="704"/>
                    </a:cubicBezTo>
                    <a:cubicBezTo>
                      <a:pt x="552" y="714"/>
                      <a:pt x="586" y="719"/>
                      <a:pt x="614" y="716"/>
                    </a:cubicBezTo>
                    <a:cubicBezTo>
                      <a:pt x="641" y="713"/>
                      <a:pt x="667" y="698"/>
                      <a:pt x="679" y="684"/>
                    </a:cubicBezTo>
                    <a:cubicBezTo>
                      <a:pt x="691" y="670"/>
                      <a:pt x="690" y="645"/>
                      <a:pt x="684" y="629"/>
                    </a:cubicBezTo>
                    <a:cubicBezTo>
                      <a:pt x="678" y="613"/>
                      <a:pt x="654" y="595"/>
                      <a:pt x="645" y="586"/>
                    </a:cubicBezTo>
                    <a:cubicBezTo>
                      <a:pt x="636" y="578"/>
                      <a:pt x="636" y="578"/>
                      <a:pt x="629" y="577"/>
                    </a:cubicBezTo>
                    <a:cubicBezTo>
                      <a:pt x="622" y="576"/>
                      <a:pt x="618" y="578"/>
                      <a:pt x="604" y="584"/>
                    </a:cubicBezTo>
                    <a:cubicBezTo>
                      <a:pt x="590" y="590"/>
                      <a:pt x="561" y="607"/>
                      <a:pt x="545" y="614"/>
                    </a:cubicBezTo>
                    <a:cubicBezTo>
                      <a:pt x="529" y="621"/>
                      <a:pt x="520" y="631"/>
                      <a:pt x="508" y="628"/>
                    </a:cubicBezTo>
                    <a:cubicBezTo>
                      <a:pt x="496" y="624"/>
                      <a:pt x="482" y="605"/>
                      <a:pt x="472" y="594"/>
                    </a:cubicBezTo>
                    <a:cubicBezTo>
                      <a:pt x="462" y="583"/>
                      <a:pt x="451" y="569"/>
                      <a:pt x="449" y="560"/>
                    </a:cubicBezTo>
                    <a:cubicBezTo>
                      <a:pt x="446" y="552"/>
                      <a:pt x="450" y="551"/>
                      <a:pt x="457" y="544"/>
                    </a:cubicBezTo>
                    <a:cubicBezTo>
                      <a:pt x="465" y="538"/>
                      <a:pt x="481" y="526"/>
                      <a:pt x="492" y="521"/>
                    </a:cubicBezTo>
                    <a:cubicBezTo>
                      <a:pt x="504" y="516"/>
                      <a:pt x="516" y="518"/>
                      <a:pt x="525" y="513"/>
                    </a:cubicBezTo>
                    <a:cubicBezTo>
                      <a:pt x="535" y="508"/>
                      <a:pt x="553" y="502"/>
                      <a:pt x="551" y="491"/>
                    </a:cubicBezTo>
                    <a:cubicBezTo>
                      <a:pt x="549" y="480"/>
                      <a:pt x="522" y="459"/>
                      <a:pt x="512" y="448"/>
                    </a:cubicBezTo>
                    <a:cubicBezTo>
                      <a:pt x="501" y="436"/>
                      <a:pt x="485" y="430"/>
                      <a:pt x="485" y="421"/>
                    </a:cubicBezTo>
                    <a:cubicBezTo>
                      <a:pt x="486" y="413"/>
                      <a:pt x="505" y="403"/>
                      <a:pt x="513" y="396"/>
                    </a:cubicBezTo>
                    <a:cubicBezTo>
                      <a:pt x="521" y="389"/>
                      <a:pt x="530" y="386"/>
                      <a:pt x="537" y="381"/>
                    </a:cubicBezTo>
                    <a:cubicBezTo>
                      <a:pt x="545" y="376"/>
                      <a:pt x="548" y="367"/>
                      <a:pt x="557" y="368"/>
                    </a:cubicBezTo>
                    <a:cubicBezTo>
                      <a:pt x="565" y="368"/>
                      <a:pt x="575" y="374"/>
                      <a:pt x="589" y="386"/>
                    </a:cubicBezTo>
                    <a:cubicBezTo>
                      <a:pt x="604" y="397"/>
                      <a:pt x="628" y="432"/>
                      <a:pt x="644" y="438"/>
                    </a:cubicBezTo>
                    <a:cubicBezTo>
                      <a:pt x="660" y="443"/>
                      <a:pt x="669" y="425"/>
                      <a:pt x="686" y="418"/>
                    </a:cubicBezTo>
                    <a:cubicBezTo>
                      <a:pt x="702" y="409"/>
                      <a:pt x="726" y="386"/>
                      <a:pt x="744" y="390"/>
                    </a:cubicBezTo>
                    <a:cubicBezTo>
                      <a:pt x="762" y="393"/>
                      <a:pt x="783" y="425"/>
                      <a:pt x="792" y="436"/>
                    </a:cubicBezTo>
                    <a:cubicBezTo>
                      <a:pt x="801" y="448"/>
                      <a:pt x="805" y="452"/>
                      <a:pt x="799" y="461"/>
                    </a:cubicBezTo>
                    <a:cubicBezTo>
                      <a:pt x="793" y="471"/>
                      <a:pt x="767" y="484"/>
                      <a:pt x="755" y="494"/>
                    </a:cubicBezTo>
                    <a:cubicBezTo>
                      <a:pt x="741" y="504"/>
                      <a:pt x="720" y="512"/>
                      <a:pt x="722" y="524"/>
                    </a:cubicBezTo>
                    <a:cubicBezTo>
                      <a:pt x="724" y="535"/>
                      <a:pt x="748" y="553"/>
                      <a:pt x="768" y="561"/>
                    </a:cubicBezTo>
                    <a:cubicBezTo>
                      <a:pt x="787" y="571"/>
                      <a:pt x="815" y="580"/>
                      <a:pt x="838" y="579"/>
                    </a:cubicBezTo>
                    <a:cubicBezTo>
                      <a:pt x="862" y="578"/>
                      <a:pt x="891" y="573"/>
                      <a:pt x="907" y="555"/>
                    </a:cubicBezTo>
                    <a:cubicBezTo>
                      <a:pt x="924" y="538"/>
                      <a:pt x="936" y="509"/>
                      <a:pt x="938" y="476"/>
                    </a:cubicBezTo>
                    <a:cubicBezTo>
                      <a:pt x="940" y="444"/>
                      <a:pt x="931" y="395"/>
                      <a:pt x="919" y="360"/>
                    </a:cubicBezTo>
                    <a:cubicBezTo>
                      <a:pt x="907" y="325"/>
                      <a:pt x="888" y="298"/>
                      <a:pt x="866" y="266"/>
                    </a:cubicBezTo>
                    <a:cubicBezTo>
                      <a:pt x="844" y="235"/>
                      <a:pt x="818" y="200"/>
                      <a:pt x="788" y="171"/>
                    </a:cubicBezTo>
                    <a:cubicBezTo>
                      <a:pt x="759" y="142"/>
                      <a:pt x="715" y="115"/>
                      <a:pt x="688" y="92"/>
                    </a:cubicBezTo>
                    <a:cubicBezTo>
                      <a:pt x="661" y="69"/>
                      <a:pt x="639" y="46"/>
                      <a:pt x="626" y="31"/>
                    </a:cubicBezTo>
                    <a:cubicBezTo>
                      <a:pt x="613" y="16"/>
                      <a:pt x="619" y="6"/>
                      <a:pt x="609" y="3"/>
                    </a:cubicBezTo>
                    <a:cubicBezTo>
                      <a:pt x="599" y="0"/>
                      <a:pt x="605" y="4"/>
                      <a:pt x="564" y="11"/>
                    </a:cubicBezTo>
                    <a:cubicBezTo>
                      <a:pt x="522" y="18"/>
                      <a:pt x="426" y="30"/>
                      <a:pt x="359" y="45"/>
                    </a:cubicBezTo>
                    <a:cubicBezTo>
                      <a:pt x="291" y="60"/>
                      <a:pt x="209" y="81"/>
                      <a:pt x="159" y="101"/>
                    </a:cubicBezTo>
                    <a:cubicBezTo>
                      <a:pt x="108" y="123"/>
                      <a:pt x="80" y="149"/>
                      <a:pt x="57" y="171"/>
                    </a:cubicBezTo>
                    <a:cubicBezTo>
                      <a:pt x="33" y="193"/>
                      <a:pt x="25" y="211"/>
                      <a:pt x="17" y="231"/>
                    </a:cubicBezTo>
                  </a:path>
                </a:pathLst>
              </a:custGeom>
              <a:no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nvGrpSpPr>
            <p:cNvPr id="45" name="Shape 45"/>
            <p:cNvGrpSpPr/>
            <p:nvPr/>
          </p:nvGrpSpPr>
          <p:grpSpPr>
            <a:xfrm>
              <a:off x="10094385" y="236537"/>
              <a:ext cx="298449" cy="171450"/>
              <a:chOff x="7170737" y="4065587"/>
              <a:chExt cx="1492250" cy="1141412"/>
            </a:xfrm>
          </p:grpSpPr>
          <p:sp>
            <p:nvSpPr>
              <p:cNvPr id="46" name="Shape 46"/>
              <p:cNvSpPr/>
              <p:nvPr/>
            </p:nvSpPr>
            <p:spPr>
              <a:xfrm>
                <a:off x="7172325" y="4065587"/>
                <a:ext cx="1490662" cy="1141412"/>
              </a:xfrm>
              <a:custGeom>
                <a:avLst/>
                <a:gdLst/>
                <a:ahLst/>
                <a:cxnLst/>
                <a:rect l="0" t="0" r="0" b="0"/>
                <a:pathLst>
                  <a:path w="1692" h="1295" extrusionOk="0">
                    <a:moveTo>
                      <a:pt x="30" y="417"/>
                    </a:moveTo>
                    <a:cubicBezTo>
                      <a:pt x="14" y="455"/>
                      <a:pt x="0" y="489"/>
                      <a:pt x="6" y="538"/>
                    </a:cubicBezTo>
                    <a:cubicBezTo>
                      <a:pt x="13" y="586"/>
                      <a:pt x="33" y="653"/>
                      <a:pt x="67" y="707"/>
                    </a:cubicBezTo>
                    <a:cubicBezTo>
                      <a:pt x="100" y="761"/>
                      <a:pt x="144" y="807"/>
                      <a:pt x="207" y="862"/>
                    </a:cubicBezTo>
                    <a:cubicBezTo>
                      <a:pt x="271" y="917"/>
                      <a:pt x="367" y="983"/>
                      <a:pt x="451" y="1036"/>
                    </a:cubicBezTo>
                    <a:cubicBezTo>
                      <a:pt x="535" y="1089"/>
                      <a:pt x="631" y="1143"/>
                      <a:pt x="710" y="1182"/>
                    </a:cubicBezTo>
                    <a:cubicBezTo>
                      <a:pt x="790" y="1221"/>
                      <a:pt x="862" y="1249"/>
                      <a:pt x="928" y="1267"/>
                    </a:cubicBezTo>
                    <a:cubicBezTo>
                      <a:pt x="994" y="1285"/>
                      <a:pt x="1055" y="1295"/>
                      <a:pt x="1105" y="1289"/>
                    </a:cubicBezTo>
                    <a:cubicBezTo>
                      <a:pt x="1154" y="1284"/>
                      <a:pt x="1201" y="1257"/>
                      <a:pt x="1222" y="1232"/>
                    </a:cubicBezTo>
                    <a:cubicBezTo>
                      <a:pt x="1244" y="1206"/>
                      <a:pt x="1241" y="1162"/>
                      <a:pt x="1231" y="1133"/>
                    </a:cubicBezTo>
                    <a:cubicBezTo>
                      <a:pt x="1221" y="1103"/>
                      <a:pt x="1177" y="1071"/>
                      <a:pt x="1161" y="1055"/>
                    </a:cubicBezTo>
                    <a:cubicBezTo>
                      <a:pt x="1144" y="1040"/>
                      <a:pt x="1144" y="1040"/>
                      <a:pt x="1131" y="1039"/>
                    </a:cubicBezTo>
                    <a:cubicBezTo>
                      <a:pt x="1119" y="1038"/>
                      <a:pt x="1112" y="1041"/>
                      <a:pt x="1087" y="1052"/>
                    </a:cubicBezTo>
                    <a:cubicBezTo>
                      <a:pt x="1061" y="1063"/>
                      <a:pt x="1009" y="1093"/>
                      <a:pt x="980" y="1106"/>
                    </a:cubicBezTo>
                    <a:cubicBezTo>
                      <a:pt x="951" y="1119"/>
                      <a:pt x="935" y="1137"/>
                      <a:pt x="914" y="1130"/>
                    </a:cubicBezTo>
                    <a:cubicBezTo>
                      <a:pt x="892" y="1124"/>
                      <a:pt x="867" y="1090"/>
                      <a:pt x="849" y="1070"/>
                    </a:cubicBezTo>
                    <a:cubicBezTo>
                      <a:pt x="831" y="1050"/>
                      <a:pt x="811" y="1024"/>
                      <a:pt x="807" y="1009"/>
                    </a:cubicBezTo>
                    <a:cubicBezTo>
                      <a:pt x="803" y="994"/>
                      <a:pt x="810" y="992"/>
                      <a:pt x="823" y="980"/>
                    </a:cubicBezTo>
                    <a:cubicBezTo>
                      <a:pt x="837" y="968"/>
                      <a:pt x="865" y="948"/>
                      <a:pt x="885" y="938"/>
                    </a:cubicBezTo>
                    <a:cubicBezTo>
                      <a:pt x="906" y="929"/>
                      <a:pt x="928" y="933"/>
                      <a:pt x="945" y="924"/>
                    </a:cubicBezTo>
                    <a:cubicBezTo>
                      <a:pt x="963" y="914"/>
                      <a:pt x="995" y="904"/>
                      <a:pt x="991" y="884"/>
                    </a:cubicBezTo>
                    <a:cubicBezTo>
                      <a:pt x="987" y="864"/>
                      <a:pt x="940" y="827"/>
                      <a:pt x="921" y="806"/>
                    </a:cubicBezTo>
                    <a:cubicBezTo>
                      <a:pt x="902" y="785"/>
                      <a:pt x="873" y="774"/>
                      <a:pt x="873" y="758"/>
                    </a:cubicBezTo>
                    <a:cubicBezTo>
                      <a:pt x="874" y="743"/>
                      <a:pt x="908" y="726"/>
                      <a:pt x="923" y="713"/>
                    </a:cubicBezTo>
                    <a:cubicBezTo>
                      <a:pt x="938" y="701"/>
                      <a:pt x="954" y="695"/>
                      <a:pt x="967" y="686"/>
                    </a:cubicBezTo>
                    <a:cubicBezTo>
                      <a:pt x="980" y="677"/>
                      <a:pt x="986" y="661"/>
                      <a:pt x="1002" y="662"/>
                    </a:cubicBezTo>
                    <a:cubicBezTo>
                      <a:pt x="1017" y="663"/>
                      <a:pt x="1034" y="674"/>
                      <a:pt x="1060" y="695"/>
                    </a:cubicBezTo>
                    <a:cubicBezTo>
                      <a:pt x="1086" y="715"/>
                      <a:pt x="1130" y="778"/>
                      <a:pt x="1159" y="788"/>
                    </a:cubicBezTo>
                    <a:cubicBezTo>
                      <a:pt x="1188" y="797"/>
                      <a:pt x="1204" y="766"/>
                      <a:pt x="1234" y="752"/>
                    </a:cubicBezTo>
                    <a:cubicBezTo>
                      <a:pt x="1264" y="737"/>
                      <a:pt x="1307" y="696"/>
                      <a:pt x="1339" y="702"/>
                    </a:cubicBezTo>
                    <a:cubicBezTo>
                      <a:pt x="1371" y="708"/>
                      <a:pt x="1409" y="765"/>
                      <a:pt x="1426" y="786"/>
                    </a:cubicBezTo>
                    <a:cubicBezTo>
                      <a:pt x="1442" y="807"/>
                      <a:pt x="1449" y="814"/>
                      <a:pt x="1438" y="831"/>
                    </a:cubicBezTo>
                    <a:cubicBezTo>
                      <a:pt x="1427" y="848"/>
                      <a:pt x="1381" y="871"/>
                      <a:pt x="1358" y="889"/>
                    </a:cubicBezTo>
                    <a:cubicBezTo>
                      <a:pt x="1334" y="908"/>
                      <a:pt x="1296" y="922"/>
                      <a:pt x="1299" y="943"/>
                    </a:cubicBezTo>
                    <a:cubicBezTo>
                      <a:pt x="1303" y="963"/>
                      <a:pt x="1347" y="995"/>
                      <a:pt x="1382" y="1011"/>
                    </a:cubicBezTo>
                    <a:cubicBezTo>
                      <a:pt x="1417" y="1028"/>
                      <a:pt x="1467" y="1044"/>
                      <a:pt x="1509" y="1042"/>
                    </a:cubicBezTo>
                    <a:cubicBezTo>
                      <a:pt x="1551" y="1041"/>
                      <a:pt x="1603" y="1031"/>
                      <a:pt x="1633" y="1000"/>
                    </a:cubicBezTo>
                    <a:cubicBezTo>
                      <a:pt x="1663" y="969"/>
                      <a:pt x="1685" y="916"/>
                      <a:pt x="1689" y="858"/>
                    </a:cubicBezTo>
                    <a:cubicBezTo>
                      <a:pt x="1692" y="799"/>
                      <a:pt x="1676" y="711"/>
                      <a:pt x="1654" y="648"/>
                    </a:cubicBezTo>
                    <a:cubicBezTo>
                      <a:pt x="1633" y="586"/>
                      <a:pt x="1598" y="537"/>
                      <a:pt x="1559" y="480"/>
                    </a:cubicBezTo>
                    <a:cubicBezTo>
                      <a:pt x="1519" y="424"/>
                      <a:pt x="1473" y="361"/>
                      <a:pt x="1419" y="308"/>
                    </a:cubicBezTo>
                    <a:cubicBezTo>
                      <a:pt x="1366" y="256"/>
                      <a:pt x="1287" y="208"/>
                      <a:pt x="1238" y="166"/>
                    </a:cubicBezTo>
                    <a:cubicBezTo>
                      <a:pt x="1189" y="125"/>
                      <a:pt x="1150" y="83"/>
                      <a:pt x="1127" y="56"/>
                    </a:cubicBezTo>
                    <a:cubicBezTo>
                      <a:pt x="1103" y="30"/>
                      <a:pt x="1113" y="12"/>
                      <a:pt x="1095" y="6"/>
                    </a:cubicBezTo>
                    <a:cubicBezTo>
                      <a:pt x="1077" y="0"/>
                      <a:pt x="1089" y="8"/>
                      <a:pt x="1015" y="21"/>
                    </a:cubicBezTo>
                    <a:cubicBezTo>
                      <a:pt x="940" y="33"/>
                      <a:pt x="767" y="54"/>
                      <a:pt x="645" y="82"/>
                    </a:cubicBezTo>
                    <a:cubicBezTo>
                      <a:pt x="524" y="109"/>
                      <a:pt x="375" y="146"/>
                      <a:pt x="285" y="183"/>
                    </a:cubicBezTo>
                    <a:cubicBezTo>
                      <a:pt x="194" y="221"/>
                      <a:pt x="144" y="269"/>
                      <a:pt x="101" y="308"/>
                    </a:cubicBezTo>
                    <a:cubicBezTo>
                      <a:pt x="58" y="347"/>
                      <a:pt x="44" y="381"/>
                      <a:pt x="30" y="417"/>
                    </a:cubicBezTo>
                  </a:path>
                </a:pathLst>
              </a:custGeom>
              <a:solidFill>
                <a:srgbClr val="133167"/>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sp>
            <p:nvSpPr>
              <p:cNvPr id="47" name="Shape 47"/>
              <p:cNvSpPr/>
              <p:nvPr/>
            </p:nvSpPr>
            <p:spPr>
              <a:xfrm>
                <a:off x="7170737" y="4065587"/>
                <a:ext cx="1492250" cy="1141412"/>
              </a:xfrm>
              <a:custGeom>
                <a:avLst/>
                <a:gdLst/>
                <a:ahLst/>
                <a:cxnLst/>
                <a:rect l="0" t="0" r="0" b="0"/>
                <a:pathLst>
                  <a:path w="940" h="719" extrusionOk="0">
                    <a:moveTo>
                      <a:pt x="17" y="231"/>
                    </a:moveTo>
                    <a:cubicBezTo>
                      <a:pt x="8" y="253"/>
                      <a:pt x="0" y="271"/>
                      <a:pt x="4" y="299"/>
                    </a:cubicBezTo>
                    <a:cubicBezTo>
                      <a:pt x="8" y="325"/>
                      <a:pt x="19" y="363"/>
                      <a:pt x="38" y="393"/>
                    </a:cubicBezTo>
                    <a:cubicBezTo>
                      <a:pt x="56" y="423"/>
                      <a:pt x="80" y="448"/>
                      <a:pt x="115" y="479"/>
                    </a:cubicBezTo>
                    <a:cubicBezTo>
                      <a:pt x="151" y="509"/>
                      <a:pt x="204" y="546"/>
                      <a:pt x="251" y="575"/>
                    </a:cubicBezTo>
                    <a:cubicBezTo>
                      <a:pt x="298" y="605"/>
                      <a:pt x="351" y="635"/>
                      <a:pt x="395" y="656"/>
                    </a:cubicBezTo>
                    <a:cubicBezTo>
                      <a:pt x="439" y="678"/>
                      <a:pt x="479" y="694"/>
                      <a:pt x="516" y="704"/>
                    </a:cubicBezTo>
                    <a:cubicBezTo>
                      <a:pt x="552" y="714"/>
                      <a:pt x="586" y="719"/>
                      <a:pt x="614" y="716"/>
                    </a:cubicBezTo>
                    <a:cubicBezTo>
                      <a:pt x="641" y="713"/>
                      <a:pt x="667" y="698"/>
                      <a:pt x="679" y="684"/>
                    </a:cubicBezTo>
                    <a:cubicBezTo>
                      <a:pt x="691" y="670"/>
                      <a:pt x="690" y="645"/>
                      <a:pt x="684" y="629"/>
                    </a:cubicBezTo>
                    <a:cubicBezTo>
                      <a:pt x="678" y="613"/>
                      <a:pt x="654" y="595"/>
                      <a:pt x="645" y="586"/>
                    </a:cubicBezTo>
                    <a:cubicBezTo>
                      <a:pt x="636" y="578"/>
                      <a:pt x="636" y="578"/>
                      <a:pt x="629" y="577"/>
                    </a:cubicBezTo>
                    <a:cubicBezTo>
                      <a:pt x="622" y="576"/>
                      <a:pt x="618" y="578"/>
                      <a:pt x="604" y="584"/>
                    </a:cubicBezTo>
                    <a:cubicBezTo>
                      <a:pt x="590" y="590"/>
                      <a:pt x="561" y="607"/>
                      <a:pt x="545" y="614"/>
                    </a:cubicBezTo>
                    <a:cubicBezTo>
                      <a:pt x="529" y="621"/>
                      <a:pt x="520" y="631"/>
                      <a:pt x="508" y="628"/>
                    </a:cubicBezTo>
                    <a:cubicBezTo>
                      <a:pt x="496" y="624"/>
                      <a:pt x="482" y="605"/>
                      <a:pt x="472" y="594"/>
                    </a:cubicBezTo>
                    <a:cubicBezTo>
                      <a:pt x="462" y="583"/>
                      <a:pt x="451" y="569"/>
                      <a:pt x="449" y="560"/>
                    </a:cubicBezTo>
                    <a:cubicBezTo>
                      <a:pt x="446" y="552"/>
                      <a:pt x="450" y="551"/>
                      <a:pt x="457" y="544"/>
                    </a:cubicBezTo>
                    <a:cubicBezTo>
                      <a:pt x="465" y="538"/>
                      <a:pt x="481" y="526"/>
                      <a:pt x="492" y="521"/>
                    </a:cubicBezTo>
                    <a:cubicBezTo>
                      <a:pt x="504" y="516"/>
                      <a:pt x="516" y="518"/>
                      <a:pt x="525" y="513"/>
                    </a:cubicBezTo>
                    <a:cubicBezTo>
                      <a:pt x="535" y="508"/>
                      <a:pt x="553" y="502"/>
                      <a:pt x="551" y="491"/>
                    </a:cubicBezTo>
                    <a:cubicBezTo>
                      <a:pt x="549" y="480"/>
                      <a:pt x="522" y="459"/>
                      <a:pt x="512" y="448"/>
                    </a:cubicBezTo>
                    <a:cubicBezTo>
                      <a:pt x="501" y="436"/>
                      <a:pt x="485" y="430"/>
                      <a:pt x="485" y="421"/>
                    </a:cubicBezTo>
                    <a:cubicBezTo>
                      <a:pt x="486" y="413"/>
                      <a:pt x="505" y="403"/>
                      <a:pt x="513" y="396"/>
                    </a:cubicBezTo>
                    <a:cubicBezTo>
                      <a:pt x="521" y="389"/>
                      <a:pt x="530" y="386"/>
                      <a:pt x="537" y="381"/>
                    </a:cubicBezTo>
                    <a:cubicBezTo>
                      <a:pt x="545" y="376"/>
                      <a:pt x="548" y="367"/>
                      <a:pt x="557" y="368"/>
                    </a:cubicBezTo>
                    <a:cubicBezTo>
                      <a:pt x="565" y="368"/>
                      <a:pt x="575" y="374"/>
                      <a:pt x="589" y="386"/>
                    </a:cubicBezTo>
                    <a:cubicBezTo>
                      <a:pt x="604" y="397"/>
                      <a:pt x="628" y="432"/>
                      <a:pt x="644" y="438"/>
                    </a:cubicBezTo>
                    <a:cubicBezTo>
                      <a:pt x="660" y="443"/>
                      <a:pt x="669" y="425"/>
                      <a:pt x="686" y="418"/>
                    </a:cubicBezTo>
                    <a:cubicBezTo>
                      <a:pt x="702" y="409"/>
                      <a:pt x="726" y="386"/>
                      <a:pt x="744" y="390"/>
                    </a:cubicBezTo>
                    <a:cubicBezTo>
                      <a:pt x="762" y="393"/>
                      <a:pt x="783" y="425"/>
                      <a:pt x="792" y="436"/>
                    </a:cubicBezTo>
                    <a:cubicBezTo>
                      <a:pt x="801" y="448"/>
                      <a:pt x="805" y="452"/>
                      <a:pt x="799" y="461"/>
                    </a:cubicBezTo>
                    <a:cubicBezTo>
                      <a:pt x="793" y="471"/>
                      <a:pt x="767" y="484"/>
                      <a:pt x="755" y="494"/>
                    </a:cubicBezTo>
                    <a:cubicBezTo>
                      <a:pt x="741" y="504"/>
                      <a:pt x="720" y="512"/>
                      <a:pt x="722" y="524"/>
                    </a:cubicBezTo>
                    <a:cubicBezTo>
                      <a:pt x="724" y="535"/>
                      <a:pt x="748" y="553"/>
                      <a:pt x="768" y="561"/>
                    </a:cubicBezTo>
                    <a:cubicBezTo>
                      <a:pt x="787" y="571"/>
                      <a:pt x="815" y="580"/>
                      <a:pt x="838" y="579"/>
                    </a:cubicBezTo>
                    <a:cubicBezTo>
                      <a:pt x="862" y="578"/>
                      <a:pt x="891" y="573"/>
                      <a:pt x="907" y="555"/>
                    </a:cubicBezTo>
                    <a:cubicBezTo>
                      <a:pt x="924" y="538"/>
                      <a:pt x="936" y="509"/>
                      <a:pt x="938" y="476"/>
                    </a:cubicBezTo>
                    <a:cubicBezTo>
                      <a:pt x="940" y="444"/>
                      <a:pt x="931" y="395"/>
                      <a:pt x="919" y="360"/>
                    </a:cubicBezTo>
                    <a:cubicBezTo>
                      <a:pt x="907" y="325"/>
                      <a:pt x="888" y="298"/>
                      <a:pt x="866" y="266"/>
                    </a:cubicBezTo>
                    <a:cubicBezTo>
                      <a:pt x="844" y="235"/>
                      <a:pt x="818" y="200"/>
                      <a:pt x="788" y="171"/>
                    </a:cubicBezTo>
                    <a:cubicBezTo>
                      <a:pt x="759" y="142"/>
                      <a:pt x="715" y="115"/>
                      <a:pt x="688" y="92"/>
                    </a:cubicBezTo>
                    <a:cubicBezTo>
                      <a:pt x="661" y="69"/>
                      <a:pt x="639" y="46"/>
                      <a:pt x="626" y="31"/>
                    </a:cubicBezTo>
                    <a:cubicBezTo>
                      <a:pt x="613" y="16"/>
                      <a:pt x="619" y="6"/>
                      <a:pt x="609" y="3"/>
                    </a:cubicBezTo>
                    <a:cubicBezTo>
                      <a:pt x="599" y="0"/>
                      <a:pt x="605" y="4"/>
                      <a:pt x="564" y="11"/>
                    </a:cubicBezTo>
                    <a:cubicBezTo>
                      <a:pt x="522" y="18"/>
                      <a:pt x="426" y="30"/>
                      <a:pt x="359" y="45"/>
                    </a:cubicBezTo>
                    <a:cubicBezTo>
                      <a:pt x="291" y="60"/>
                      <a:pt x="209" y="81"/>
                      <a:pt x="159" y="101"/>
                    </a:cubicBezTo>
                    <a:cubicBezTo>
                      <a:pt x="108" y="123"/>
                      <a:pt x="80" y="149"/>
                      <a:pt x="57" y="171"/>
                    </a:cubicBezTo>
                    <a:cubicBezTo>
                      <a:pt x="33" y="193"/>
                      <a:pt x="25" y="211"/>
                      <a:pt x="17" y="231"/>
                    </a:cubicBezTo>
                  </a:path>
                </a:pathLst>
              </a:custGeom>
              <a:solidFill>
                <a:srgbClr val="133167"/>
              </a:solidFill>
              <a:ln w="111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Noto Sans Symbols"/>
                  <a:ea typeface="Noto Sans Symbols"/>
                  <a:cs typeface="Noto Sans Symbols"/>
                  <a:sym typeface="Noto Sans Symbols"/>
                </a:endParaRPr>
              </a:p>
            </p:txBody>
          </p:sp>
        </p:grpSp>
      </p:grpSp>
    </p:spTree>
  </p:cSld>
  <p:clrMap bg1="lt1" tx1="dk1" bg2="dk2" tx2="lt2" accent1="accent1" accent2="accent2" accent3="accent3" accent4="accent4" accent5="accent5" accent6="accent6" hlink="hlink" folHlink="folHlink"/>
  <p:sldLayoutIdLst>
    <p:sldLayoutId id="2147483660" r:id="rId1"/>
    <p:sldLayoutId id="2147483661"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descr="PPTCoverTITLEv3.jpg"/>
          <p:cNvPicPr preferRelativeResize="0"/>
          <p:nvPr/>
        </p:nvPicPr>
        <p:blipFill rotWithShape="1">
          <a:blip r:embed="rId3">
            <a:alphaModFix/>
          </a:blip>
          <a:srcRect l="55565" t="57777"/>
          <a:stretch/>
        </p:blipFill>
        <p:spPr>
          <a:xfrm>
            <a:off x="8828689" y="4106383"/>
            <a:ext cx="3252951" cy="2339412"/>
          </a:xfrm>
          <a:prstGeom prst="rect">
            <a:avLst/>
          </a:prstGeom>
          <a:noFill/>
          <a:ln>
            <a:noFill/>
          </a:ln>
        </p:spPr>
      </p:pic>
      <p:pic>
        <p:nvPicPr>
          <p:cNvPr id="5" name="Shape 88" descr="PPTCoverTITLEv3.jpg">
            <a:extLst>
              <a:ext uri="{FF2B5EF4-FFF2-40B4-BE49-F238E27FC236}">
                <a16:creationId xmlns:a16="http://schemas.microsoft.com/office/drawing/2014/main" id="{3A428AE2-FC47-476C-BB60-9B90FBD36AB1}"/>
              </a:ext>
            </a:extLst>
          </p:cNvPr>
          <p:cNvPicPr preferRelativeResize="0"/>
          <p:nvPr/>
        </p:nvPicPr>
        <p:blipFill rotWithShape="1">
          <a:blip r:embed="rId3">
            <a:alphaModFix/>
          </a:blip>
          <a:srcRect t="87916" r="44334"/>
          <a:stretch/>
        </p:blipFill>
        <p:spPr>
          <a:xfrm>
            <a:off x="26842" y="5634783"/>
            <a:ext cx="4692304" cy="770917"/>
          </a:xfrm>
          <a:prstGeom prst="rect">
            <a:avLst/>
          </a:prstGeom>
          <a:noFill/>
          <a:ln>
            <a:noFill/>
          </a:ln>
        </p:spPr>
      </p:pic>
      <p:sp>
        <p:nvSpPr>
          <p:cNvPr id="89" name="Shape 89"/>
          <p:cNvSpPr txBox="1">
            <a:spLocks noGrp="1"/>
          </p:cNvSpPr>
          <p:nvPr>
            <p:ph type="subTitle" idx="4294967295"/>
          </p:nvPr>
        </p:nvSpPr>
        <p:spPr>
          <a:xfrm>
            <a:off x="797073" y="2924050"/>
            <a:ext cx="10974513" cy="27052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sz="2400" b="1" dirty="0">
                <a:latin typeface="Tahoma" panose="020B0604030504040204" pitchFamily="34" charset="0"/>
                <a:ea typeface="Tahoma" panose="020B0604030504040204" pitchFamily="34" charset="0"/>
                <a:cs typeface="Tahoma" panose="020B0604030504040204" pitchFamily="34" charset="0"/>
              </a:rPr>
              <a:t>Yuyang Wang</a:t>
            </a: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r>
              <a:rPr lang="en-US" i="1" dirty="0">
                <a:latin typeface="Tahoma" panose="020B0604030504040204" pitchFamily="34" charset="0"/>
                <a:ea typeface="Tahoma" panose="020B0604030504040204" pitchFamily="34" charset="0"/>
                <a:cs typeface="Tahoma" panose="020B0604030504040204" pitchFamily="34" charset="0"/>
              </a:rPr>
              <a:t>Postdoctoral Research Scientist, Columbia Nano Initiative</a:t>
            </a:r>
            <a:endParaRPr lang="en-US" i="1" baseline="30000"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r>
              <a:rPr lang="en-US" i="1" dirty="0">
                <a:latin typeface="Tahoma" panose="020B0604030504040204" pitchFamily="34" charset="0"/>
                <a:ea typeface="Tahoma" panose="020B0604030504040204" pitchFamily="34" charset="0"/>
                <a:cs typeface="Tahoma" panose="020B0604030504040204" pitchFamily="34" charset="0"/>
              </a:rPr>
              <a:t>Columbia University in the City of New York, New York, NY 10027</a:t>
            </a:r>
            <a:endParaRPr lang="en-US" sz="1800" dirty="0">
              <a:effectLst/>
            </a:endParaRPr>
          </a:p>
          <a:p>
            <a:pPr marL="0" indent="0">
              <a:spcBef>
                <a:spcPts val="0"/>
              </a:spcBef>
              <a:buSzPts val="2800"/>
              <a:buNone/>
            </a:pPr>
            <a:r>
              <a:rPr lang="en-US" baseline="30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yw3831@columbia.edu</a:t>
            </a:r>
          </a:p>
          <a:p>
            <a:pPr marL="0" indent="0">
              <a:spcBef>
                <a:spcPts val="0"/>
              </a:spcBef>
              <a:buSzPts val="280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SzPts val="2800"/>
              <a:buNone/>
            </a:pPr>
            <a:fld id="{D6F416FB-DE24-2E4F-BB13-B7C31590F16C}" type="datetime4">
              <a:rPr lang="en-US" smtClean="0">
                <a:latin typeface="Tahoma" panose="020B0604030504040204" pitchFamily="34" charset="0"/>
                <a:ea typeface="Tahoma" panose="020B0604030504040204" pitchFamily="34" charset="0"/>
                <a:cs typeface="Tahoma" panose="020B0604030504040204" pitchFamily="34" charset="0"/>
              </a:rPr>
              <a:t>March 11, 2025</a:t>
            </a:fld>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0" name="Shape 90"/>
          <p:cNvSpPr txBox="1">
            <a:spLocks noGrp="1"/>
          </p:cNvSpPr>
          <p:nvPr>
            <p:ph type="ctrTitle" idx="4294967295"/>
          </p:nvPr>
        </p:nvSpPr>
        <p:spPr>
          <a:xfrm>
            <a:off x="797074" y="1732692"/>
            <a:ext cx="10144194" cy="934306"/>
          </a:xfrm>
          <a:prstGeom prst="rect">
            <a:avLst/>
          </a:prstGeom>
          <a:noFill/>
          <a:ln>
            <a:noFill/>
          </a:ln>
        </p:spPr>
        <p:txBody>
          <a:bodyPr spcFirstLastPara="1" wrap="square" lIns="91425" tIns="45700" rIns="91425" bIns="45700" anchor="t" anchorCtr="0">
            <a:noAutofit/>
          </a:bodyPr>
          <a:lstStyle/>
          <a:p>
            <a:pPr>
              <a:lnSpc>
                <a:spcPct val="120000"/>
              </a:lnSpc>
              <a:buClr>
                <a:schemeClr val="dk2"/>
              </a:buClr>
              <a:buSzPts val="3600"/>
            </a:pPr>
            <a:r>
              <a:rPr lang="en-US" sz="4400" dirty="0">
                <a:latin typeface="Tahoma" panose="020B0604030504040204" pitchFamily="34" charset="0"/>
                <a:ea typeface="Tahoma" panose="020B0604030504040204" pitchFamily="34" charset="0"/>
                <a:cs typeface="Tahoma" panose="020B0604030504040204" pitchFamily="34" charset="0"/>
              </a:rPr>
              <a:t>Research Overview</a:t>
            </a:r>
          </a:p>
        </p:txBody>
      </p:sp>
    </p:spTree>
    <p:extLst>
      <p:ext uri="{BB962C8B-B14F-4D97-AF65-F5344CB8AC3E}">
        <p14:creationId xmlns:p14="http://schemas.microsoft.com/office/powerpoint/2010/main" val="2790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06B8-548E-CB2D-B748-BD53EA5B828D}"/>
              </a:ext>
            </a:extLst>
          </p:cNvPr>
          <p:cNvSpPr>
            <a:spLocks noGrp="1"/>
          </p:cNvSpPr>
          <p:nvPr>
            <p:ph type="title"/>
          </p:nvPr>
        </p:nvSpPr>
        <p:spPr/>
        <p:txBody>
          <a:bodyPr/>
          <a:lstStyle/>
          <a:p>
            <a:r>
              <a:rPr lang="en-US" dirty="0"/>
              <a:t>PhD at UC Santa Barbara – Electronic-Photonic Design Automation</a:t>
            </a:r>
          </a:p>
        </p:txBody>
      </p:sp>
      <p:grpSp>
        <p:nvGrpSpPr>
          <p:cNvPr id="6" name="Group 5">
            <a:extLst>
              <a:ext uri="{FF2B5EF4-FFF2-40B4-BE49-F238E27FC236}">
                <a16:creationId xmlns:a16="http://schemas.microsoft.com/office/drawing/2014/main" id="{98C0D249-7C42-EDE5-5FE3-1CB4D653A19F}"/>
              </a:ext>
            </a:extLst>
          </p:cNvPr>
          <p:cNvGrpSpPr/>
          <p:nvPr/>
        </p:nvGrpSpPr>
        <p:grpSpPr>
          <a:xfrm>
            <a:off x="1170532" y="2185688"/>
            <a:ext cx="6336112" cy="3458276"/>
            <a:chOff x="960982" y="1954700"/>
            <a:chExt cx="6336112" cy="3458276"/>
          </a:xfrm>
        </p:grpSpPr>
        <p:pic>
          <p:nvPicPr>
            <p:cNvPr id="7" name="Graphic 6" descr="Caret Up with solid fill">
              <a:extLst>
                <a:ext uri="{FF2B5EF4-FFF2-40B4-BE49-F238E27FC236}">
                  <a16:creationId xmlns:a16="http://schemas.microsoft.com/office/drawing/2014/main" id="{CDC15647-5E35-C4EC-584E-C8FDF4632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1844" y="4450406"/>
              <a:ext cx="339634" cy="339634"/>
            </a:xfrm>
            <a:prstGeom prst="rect">
              <a:avLst/>
            </a:prstGeom>
          </p:spPr>
        </p:pic>
        <p:pic>
          <p:nvPicPr>
            <p:cNvPr id="8" name="Graphic 7" descr="Caret Up with solid fill">
              <a:extLst>
                <a:ext uri="{FF2B5EF4-FFF2-40B4-BE49-F238E27FC236}">
                  <a16:creationId xmlns:a16="http://schemas.microsoft.com/office/drawing/2014/main" id="{01F8D771-97F8-A0CB-11D5-88E6ECFCB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710" y="4450406"/>
              <a:ext cx="339634" cy="339634"/>
            </a:xfrm>
            <a:prstGeom prst="rect">
              <a:avLst/>
            </a:prstGeom>
          </p:spPr>
        </p:pic>
        <p:pic>
          <p:nvPicPr>
            <p:cNvPr id="9" name="Graphic 8" descr="Caret Up with solid fill">
              <a:extLst>
                <a:ext uri="{FF2B5EF4-FFF2-40B4-BE49-F238E27FC236}">
                  <a16:creationId xmlns:a16="http://schemas.microsoft.com/office/drawing/2014/main" id="{D2E53A0D-48BB-C17B-34D4-98B17474C0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1844" y="3511829"/>
              <a:ext cx="339634" cy="339634"/>
            </a:xfrm>
            <a:prstGeom prst="rect">
              <a:avLst/>
            </a:prstGeom>
          </p:spPr>
        </p:pic>
        <p:pic>
          <p:nvPicPr>
            <p:cNvPr id="10" name="Graphic 9" descr="Caret Up with solid fill">
              <a:extLst>
                <a:ext uri="{FF2B5EF4-FFF2-40B4-BE49-F238E27FC236}">
                  <a16:creationId xmlns:a16="http://schemas.microsoft.com/office/drawing/2014/main" id="{086E49A1-6C7E-6A33-1674-51FC023B6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710" y="3511829"/>
              <a:ext cx="339634" cy="339634"/>
            </a:xfrm>
            <a:prstGeom prst="rect">
              <a:avLst/>
            </a:prstGeom>
          </p:spPr>
        </p:pic>
        <p:sp>
          <p:nvSpPr>
            <p:cNvPr id="11" name="Rounded Rectangle 10">
              <a:extLst>
                <a:ext uri="{FF2B5EF4-FFF2-40B4-BE49-F238E27FC236}">
                  <a16:creationId xmlns:a16="http://schemas.microsoft.com/office/drawing/2014/main" id="{E901666F-BEE3-947B-2FCE-CAC907EA65B8}"/>
                </a:ext>
              </a:extLst>
            </p:cNvPr>
            <p:cNvSpPr/>
            <p:nvPr/>
          </p:nvSpPr>
          <p:spPr>
            <a:xfrm>
              <a:off x="2849680" y="4754608"/>
              <a:ext cx="4447413"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Measurement data </a:t>
              </a:r>
              <a:r>
                <a:rPr lang="en-US" sz="1200" dirty="0">
                  <a:solidFill>
                    <a:schemeClr val="tx1"/>
                  </a:solidFill>
                  <a:latin typeface="Arial" panose="020B0604020202020204" pitchFamily="34" charset="0"/>
                  <a:cs typeface="Arial" panose="020B0604020202020204" pitchFamily="34" charset="0"/>
                </a:rPr>
                <a:t>of fabricated devices and test structures</a:t>
              </a:r>
            </a:p>
          </p:txBody>
        </p:sp>
        <p:grpSp>
          <p:nvGrpSpPr>
            <p:cNvPr id="12" name="Group 11">
              <a:extLst>
                <a:ext uri="{FF2B5EF4-FFF2-40B4-BE49-F238E27FC236}">
                  <a16:creationId xmlns:a16="http://schemas.microsoft.com/office/drawing/2014/main" id="{9E814B83-156A-7C57-D313-D5CBBE23DEA3}"/>
                </a:ext>
              </a:extLst>
            </p:cNvPr>
            <p:cNvGrpSpPr/>
            <p:nvPr/>
          </p:nvGrpSpPr>
          <p:grpSpPr>
            <a:xfrm>
              <a:off x="2326557" y="4786612"/>
              <a:ext cx="594360" cy="594360"/>
              <a:chOff x="265916" y="5924645"/>
              <a:chExt cx="320040" cy="320040"/>
            </a:xfrm>
          </p:grpSpPr>
          <p:sp>
            <p:nvSpPr>
              <p:cNvPr id="31" name="Rectangle 30">
                <a:extLst>
                  <a:ext uri="{FF2B5EF4-FFF2-40B4-BE49-F238E27FC236}">
                    <a16:creationId xmlns:a16="http://schemas.microsoft.com/office/drawing/2014/main" id="{EB3968F6-4962-AC90-6612-90D8685682EE}"/>
                  </a:ext>
                </a:extLst>
              </p:cNvPr>
              <p:cNvSpPr>
                <a:spLocks noChangeAspect="1"/>
              </p:cNvSpPr>
              <p:nvPr/>
            </p:nvSpPr>
            <p:spPr>
              <a:xfrm>
                <a:off x="265916"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pic>
            <p:nvPicPr>
              <p:cNvPr id="32" name="Graphic 31" descr="Basic Shapes with solid fill">
                <a:extLst>
                  <a:ext uri="{FF2B5EF4-FFF2-40B4-BE49-F238E27FC236}">
                    <a16:creationId xmlns:a16="http://schemas.microsoft.com/office/drawing/2014/main" id="{5E3780F7-558A-A694-0DF9-59A2E7F4E5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916" y="5924645"/>
                <a:ext cx="320040" cy="320040"/>
              </a:xfrm>
              <a:prstGeom prst="rect">
                <a:avLst/>
              </a:prstGeom>
            </p:spPr>
          </p:pic>
        </p:grpSp>
        <p:grpSp>
          <p:nvGrpSpPr>
            <p:cNvPr id="13" name="Group 12">
              <a:extLst>
                <a:ext uri="{FF2B5EF4-FFF2-40B4-BE49-F238E27FC236}">
                  <a16:creationId xmlns:a16="http://schemas.microsoft.com/office/drawing/2014/main" id="{D293E54E-05F9-869A-A0C1-533922E0A342}"/>
                </a:ext>
              </a:extLst>
            </p:cNvPr>
            <p:cNvGrpSpPr/>
            <p:nvPr/>
          </p:nvGrpSpPr>
          <p:grpSpPr>
            <a:xfrm>
              <a:off x="2326557" y="3830154"/>
              <a:ext cx="2331637" cy="657644"/>
              <a:chOff x="283234" y="5907400"/>
              <a:chExt cx="1407405" cy="354118"/>
            </a:xfrm>
          </p:grpSpPr>
          <p:sp>
            <p:nvSpPr>
              <p:cNvPr id="29" name="Rounded Rectangle 28">
                <a:extLst>
                  <a:ext uri="{FF2B5EF4-FFF2-40B4-BE49-F238E27FC236}">
                    <a16:creationId xmlns:a16="http://schemas.microsoft.com/office/drawing/2014/main" id="{36FD42C9-81AA-4A8C-D747-10E5A4B3D8D6}"/>
                  </a:ext>
                </a:extLst>
              </p:cNvPr>
              <p:cNvSpPr/>
              <p:nvPr/>
            </p:nvSpPr>
            <p:spPr>
              <a:xfrm>
                <a:off x="578817" y="5907400"/>
                <a:ext cx="1111822" cy="35411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Compact modeling</a:t>
                </a:r>
                <a:endParaRPr lang="en-US" sz="1200"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F4DF810D-2A04-A392-29BF-98B7EB1216B7}"/>
                  </a:ext>
                </a:extLst>
              </p:cNvPr>
              <p:cNvSpPr>
                <a:spLocks noChangeAspect="1"/>
              </p:cNvSpPr>
              <p:nvPr/>
            </p:nvSpPr>
            <p:spPr>
              <a:xfrm>
                <a:off x="283234"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
                  <a:solidFill>
                    <a:schemeClr val="tx1"/>
                  </a:solidFill>
                  <a:latin typeface="Arial" panose="020B0604020202020204" pitchFamily="34" charset="0"/>
                  <a:cs typeface="Arial" panose="020B0604020202020204" pitchFamily="34" charset="0"/>
                </a:endParaRPr>
              </a:p>
            </p:txBody>
          </p:sp>
        </p:grpSp>
        <p:pic>
          <p:nvPicPr>
            <p:cNvPr id="14" name="Graphic 13" descr="Basic Shapes outline">
              <a:extLst>
                <a:ext uri="{FF2B5EF4-FFF2-40B4-BE49-F238E27FC236}">
                  <a16:creationId xmlns:a16="http://schemas.microsoft.com/office/drawing/2014/main" id="{9BB35062-5AA4-13B4-5E3D-CC9E8E7618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6557" y="3862180"/>
              <a:ext cx="594360" cy="594360"/>
            </a:xfrm>
            <a:prstGeom prst="rect">
              <a:avLst/>
            </a:prstGeom>
          </p:spPr>
        </p:pic>
        <p:grpSp>
          <p:nvGrpSpPr>
            <p:cNvPr id="15" name="Group 14">
              <a:extLst>
                <a:ext uri="{FF2B5EF4-FFF2-40B4-BE49-F238E27FC236}">
                  <a16:creationId xmlns:a16="http://schemas.microsoft.com/office/drawing/2014/main" id="{D83F74D2-8B32-20CC-38B8-C6555B4B6E28}"/>
                </a:ext>
              </a:extLst>
            </p:cNvPr>
            <p:cNvGrpSpPr/>
            <p:nvPr/>
          </p:nvGrpSpPr>
          <p:grpSpPr>
            <a:xfrm>
              <a:off x="4742208" y="3826898"/>
              <a:ext cx="2554886" cy="658367"/>
              <a:chOff x="283234" y="5907377"/>
              <a:chExt cx="1559424" cy="354506"/>
            </a:xfrm>
          </p:grpSpPr>
          <p:sp>
            <p:nvSpPr>
              <p:cNvPr id="27" name="Rounded Rectangle 26">
                <a:extLst>
                  <a:ext uri="{FF2B5EF4-FFF2-40B4-BE49-F238E27FC236}">
                    <a16:creationId xmlns:a16="http://schemas.microsoft.com/office/drawing/2014/main" id="{B3970E46-C786-73D0-024B-5BA86DDB71F2}"/>
                  </a:ext>
                </a:extLst>
              </p:cNvPr>
              <p:cNvSpPr/>
              <p:nvPr/>
            </p:nvSpPr>
            <p:spPr>
              <a:xfrm>
                <a:off x="579066" y="5907377"/>
                <a:ext cx="1263592" cy="35450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Variation characterization</a:t>
                </a:r>
                <a:endParaRPr lang="en-US" sz="1200"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7C403352-E0A1-FC2A-46CF-010A9C89BA2A}"/>
                  </a:ext>
                </a:extLst>
              </p:cNvPr>
              <p:cNvSpPr>
                <a:spLocks noChangeAspect="1"/>
              </p:cNvSpPr>
              <p:nvPr/>
            </p:nvSpPr>
            <p:spPr>
              <a:xfrm>
                <a:off x="283234" y="5924645"/>
                <a:ext cx="32004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grpSp>
        <p:pic>
          <p:nvPicPr>
            <p:cNvPr id="16" name="Graphic 15" descr="Bar chart with solid fill">
              <a:extLst>
                <a:ext uri="{FF2B5EF4-FFF2-40B4-BE49-F238E27FC236}">
                  <a16:creationId xmlns:a16="http://schemas.microsoft.com/office/drawing/2014/main" id="{F5C167D7-3F20-E6BB-CB29-B4C1D9E021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2207" y="3857921"/>
              <a:ext cx="594360" cy="594360"/>
            </a:xfrm>
            <a:prstGeom prst="rect">
              <a:avLst/>
            </a:prstGeom>
          </p:spPr>
        </p:pic>
        <p:sp>
          <p:nvSpPr>
            <p:cNvPr id="17" name="Rounded Rectangle 16">
              <a:extLst>
                <a:ext uri="{FF2B5EF4-FFF2-40B4-BE49-F238E27FC236}">
                  <a16:creationId xmlns:a16="http://schemas.microsoft.com/office/drawing/2014/main" id="{3FB89354-3BC4-6EC5-66C8-0C066117636A}"/>
                </a:ext>
              </a:extLst>
            </p:cNvPr>
            <p:cNvSpPr/>
            <p:nvPr/>
          </p:nvSpPr>
          <p:spPr>
            <a:xfrm>
              <a:off x="2849679" y="2882410"/>
              <a:ext cx="4447415"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E-O co-simulation, layout, and variation mitigation</a:t>
              </a:r>
              <a:endParaRPr lang="en-US" sz="1200"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E1627F6-A8B5-8872-68E7-A48BA8178312}"/>
                </a:ext>
              </a:extLst>
            </p:cNvPr>
            <p:cNvSpPr>
              <a:spLocks noChangeAspect="1"/>
            </p:cNvSpPr>
            <p:nvPr/>
          </p:nvSpPr>
          <p:spPr>
            <a:xfrm>
              <a:off x="2326557" y="2921753"/>
              <a:ext cx="594360" cy="594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E4D12EA0-1F33-0869-B54A-AA439A34C97F}"/>
                </a:ext>
              </a:extLst>
            </p:cNvPr>
            <p:cNvSpPr/>
            <p:nvPr/>
          </p:nvSpPr>
          <p:spPr>
            <a:xfrm>
              <a:off x="2849678" y="1954700"/>
              <a:ext cx="4447415" cy="65836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Runtime reconfiguration </a:t>
              </a:r>
              <a:r>
                <a:rPr lang="en-US" sz="1200" dirty="0">
                  <a:solidFill>
                    <a:schemeClr val="tx1"/>
                  </a:solidFill>
                  <a:latin typeface="Arial" panose="020B0604020202020204" pitchFamily="34" charset="0"/>
                  <a:cs typeface="Arial" panose="020B0604020202020204" pitchFamily="34" charset="0"/>
                </a:rPr>
                <a:t>adaptive to application demands</a:t>
              </a:r>
            </a:p>
          </p:txBody>
        </p:sp>
        <p:sp>
          <p:nvSpPr>
            <p:cNvPr id="20" name="Rectangle 19">
              <a:extLst>
                <a:ext uri="{FF2B5EF4-FFF2-40B4-BE49-F238E27FC236}">
                  <a16:creationId xmlns:a16="http://schemas.microsoft.com/office/drawing/2014/main" id="{FC7B1870-3811-52A3-F680-A0C1B266ACE7}"/>
                </a:ext>
              </a:extLst>
            </p:cNvPr>
            <p:cNvSpPr>
              <a:spLocks noChangeAspect="1"/>
            </p:cNvSpPr>
            <p:nvPr/>
          </p:nvSpPr>
          <p:spPr>
            <a:xfrm>
              <a:off x="2327179" y="1990329"/>
              <a:ext cx="594360" cy="59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latin typeface="Arial" panose="020B0604020202020204" pitchFamily="34" charset="0"/>
                <a:cs typeface="Arial" panose="020B0604020202020204" pitchFamily="34" charset="0"/>
              </a:endParaRPr>
            </a:p>
          </p:txBody>
        </p:sp>
        <p:pic>
          <p:nvPicPr>
            <p:cNvPr id="21" name="Graphic 20" descr="Caret Up with solid fill">
              <a:extLst>
                <a:ext uri="{FF2B5EF4-FFF2-40B4-BE49-F238E27FC236}">
                  <a16:creationId xmlns:a16="http://schemas.microsoft.com/office/drawing/2014/main" id="{8DDE7407-9416-AE3A-BC88-BF6CB3FE2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3567" y="2584689"/>
              <a:ext cx="339634" cy="339634"/>
            </a:xfrm>
            <a:prstGeom prst="rect">
              <a:avLst/>
            </a:prstGeom>
          </p:spPr>
        </p:pic>
        <p:pic>
          <p:nvPicPr>
            <p:cNvPr id="22" name="Graphic 21" descr="Playbook with solid fill">
              <a:extLst>
                <a:ext uri="{FF2B5EF4-FFF2-40B4-BE49-F238E27FC236}">
                  <a16:creationId xmlns:a16="http://schemas.microsoft.com/office/drawing/2014/main" id="{E38310AE-AE57-574E-773A-E938B357E2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27179" y="1990329"/>
              <a:ext cx="594360" cy="594360"/>
            </a:xfrm>
            <a:prstGeom prst="rect">
              <a:avLst/>
            </a:prstGeom>
          </p:spPr>
        </p:pic>
        <p:pic>
          <p:nvPicPr>
            <p:cNvPr id="23" name="Content Placeholder 106" descr="Settings with solid fill">
              <a:extLst>
                <a:ext uri="{FF2B5EF4-FFF2-40B4-BE49-F238E27FC236}">
                  <a16:creationId xmlns:a16="http://schemas.microsoft.com/office/drawing/2014/main" id="{A949C944-6527-1C08-E781-2B098979B5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26557" y="2920924"/>
              <a:ext cx="594360" cy="594360"/>
            </a:xfrm>
            <a:prstGeom prst="rect">
              <a:avLst/>
            </a:prstGeom>
          </p:spPr>
        </p:pic>
        <p:sp>
          <p:nvSpPr>
            <p:cNvPr id="24" name="TextBox 23">
              <a:extLst>
                <a:ext uri="{FF2B5EF4-FFF2-40B4-BE49-F238E27FC236}">
                  <a16:creationId xmlns:a16="http://schemas.microsoft.com/office/drawing/2014/main" id="{031054E4-B45B-FB3B-4ADB-3EB19407359E}"/>
                </a:ext>
              </a:extLst>
            </p:cNvPr>
            <p:cNvSpPr txBox="1"/>
            <p:nvPr/>
          </p:nvSpPr>
          <p:spPr>
            <a:xfrm>
              <a:off x="1029911" y="3988459"/>
              <a:ext cx="1359668"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Device level</a:t>
              </a:r>
            </a:p>
          </p:txBody>
        </p:sp>
        <p:sp>
          <p:nvSpPr>
            <p:cNvPr id="25" name="TextBox 24">
              <a:extLst>
                <a:ext uri="{FF2B5EF4-FFF2-40B4-BE49-F238E27FC236}">
                  <a16:creationId xmlns:a16="http://schemas.microsoft.com/office/drawing/2014/main" id="{F7DFD8F3-AD9F-31EC-1BE4-FD1F77C89E67}"/>
                </a:ext>
              </a:extLst>
            </p:cNvPr>
            <p:cNvSpPr txBox="1"/>
            <p:nvPr/>
          </p:nvSpPr>
          <p:spPr>
            <a:xfrm>
              <a:off x="1268758" y="3043144"/>
              <a:ext cx="1120821"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Link level</a:t>
              </a:r>
            </a:p>
          </p:txBody>
        </p:sp>
        <p:sp>
          <p:nvSpPr>
            <p:cNvPr id="26" name="TextBox 25">
              <a:extLst>
                <a:ext uri="{FF2B5EF4-FFF2-40B4-BE49-F238E27FC236}">
                  <a16:creationId xmlns:a16="http://schemas.microsoft.com/office/drawing/2014/main" id="{149814BA-5E7D-90A0-4189-C9962CD931C9}"/>
                </a:ext>
              </a:extLst>
            </p:cNvPr>
            <p:cNvSpPr txBox="1"/>
            <p:nvPr/>
          </p:nvSpPr>
          <p:spPr>
            <a:xfrm>
              <a:off x="960982" y="2114607"/>
              <a:ext cx="1428597" cy="338554"/>
            </a:xfrm>
            <a:prstGeom prst="rect">
              <a:avLst/>
            </a:prstGeom>
            <a:noFill/>
          </p:spPr>
          <p:txBody>
            <a:bodyPr wrap="none" rtlCol="0">
              <a:spAutoFit/>
            </a:bodyPr>
            <a:lstStyle/>
            <a:p>
              <a:pPr algn="r"/>
              <a:r>
                <a:rPr lang="en-US" sz="1600" b="1" dirty="0">
                  <a:latin typeface="Arial" panose="020B0604020202020204" pitchFamily="34" charset="0"/>
                  <a:cs typeface="Arial" panose="020B0604020202020204" pitchFamily="34" charset="0"/>
                </a:rPr>
                <a:t>System level</a:t>
              </a:r>
            </a:p>
          </p:txBody>
        </p:sp>
      </p:grpSp>
      <p:sp>
        <p:nvSpPr>
          <p:cNvPr id="33" name="TextBox 32">
            <a:extLst>
              <a:ext uri="{FF2B5EF4-FFF2-40B4-BE49-F238E27FC236}">
                <a16:creationId xmlns:a16="http://schemas.microsoft.com/office/drawing/2014/main" id="{6DA2FC55-23B6-63C8-092B-84B9A3E61968}"/>
              </a:ext>
            </a:extLst>
          </p:cNvPr>
          <p:cNvSpPr txBox="1"/>
          <p:nvPr/>
        </p:nvSpPr>
        <p:spPr>
          <a:xfrm>
            <a:off x="8080799" y="2907084"/>
            <a:ext cx="3466013" cy="523220"/>
          </a:xfrm>
          <a:prstGeom prst="rect">
            <a:avLst/>
          </a:prstGeom>
          <a:noFill/>
        </p:spPr>
        <p:txBody>
          <a:bodyPr wrap="none" rtlCol="0">
            <a:spAutoFit/>
          </a:bodyPr>
          <a:lstStyle/>
          <a:p>
            <a:r>
              <a:rPr lang="en-US" dirty="0"/>
              <a:t>Cadence-</a:t>
            </a:r>
            <a:r>
              <a:rPr lang="en-US" dirty="0" err="1"/>
              <a:t>Lumerical</a:t>
            </a:r>
            <a:r>
              <a:rPr lang="en-US" dirty="0"/>
              <a:t> Interoperability</a:t>
            </a:r>
          </a:p>
          <a:p>
            <a:r>
              <a:rPr lang="en-US" dirty="0"/>
              <a:t>Cadence </a:t>
            </a:r>
            <a:r>
              <a:rPr lang="en-US" dirty="0" err="1"/>
              <a:t>CurvyCore</a:t>
            </a:r>
            <a:r>
              <a:rPr lang="en-US" dirty="0"/>
              <a:t> Layout (Intern 2018)</a:t>
            </a:r>
          </a:p>
        </p:txBody>
      </p:sp>
      <p:sp>
        <p:nvSpPr>
          <p:cNvPr id="34" name="Arc 33">
            <a:extLst>
              <a:ext uri="{FF2B5EF4-FFF2-40B4-BE49-F238E27FC236}">
                <a16:creationId xmlns:a16="http://schemas.microsoft.com/office/drawing/2014/main" id="{E919C5D0-4EA6-FD74-4419-3B240F6FA641}"/>
              </a:ext>
            </a:extLst>
          </p:cNvPr>
          <p:cNvSpPr/>
          <p:nvPr/>
        </p:nvSpPr>
        <p:spPr>
          <a:xfrm flipH="1">
            <a:off x="7458011" y="3211498"/>
            <a:ext cx="1234648" cy="1146060"/>
          </a:xfrm>
          <a:prstGeom prst="arc">
            <a:avLst>
              <a:gd name="adj1" fmla="val 16200000"/>
              <a:gd name="adj2" fmla="val 19522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05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68AB-3BF4-1ACB-E71D-275022684FF4}"/>
              </a:ext>
            </a:extLst>
          </p:cNvPr>
          <p:cNvSpPr>
            <a:spLocks noGrp="1"/>
          </p:cNvSpPr>
          <p:nvPr>
            <p:ph type="title"/>
          </p:nvPr>
        </p:nvSpPr>
        <p:spPr/>
        <p:txBody>
          <a:bodyPr/>
          <a:lstStyle/>
          <a:p>
            <a:r>
              <a:rPr lang="en-US" dirty="0"/>
              <a:t>Seeing the Maturing of Silicon Photonics Foundry Services</a:t>
            </a:r>
          </a:p>
        </p:txBody>
      </p:sp>
      <p:pic>
        <p:nvPicPr>
          <p:cNvPr id="4" name="Picture 8" descr="Wafer Backgrinding | Wafer Dicing | Wafer Inspection">
            <a:extLst>
              <a:ext uri="{FF2B5EF4-FFF2-40B4-BE49-F238E27FC236}">
                <a16:creationId xmlns:a16="http://schemas.microsoft.com/office/drawing/2014/main" id="{C13D3D2A-30FE-F9E5-D263-CC349293A4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7693" y="2220068"/>
            <a:ext cx="4000173" cy="3124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0507CA-BAF2-940E-482D-807422A7002F}"/>
              </a:ext>
            </a:extLst>
          </p:cNvPr>
          <p:cNvSpPr txBox="1"/>
          <p:nvPr/>
        </p:nvSpPr>
        <p:spPr>
          <a:xfrm>
            <a:off x="1190815" y="1671695"/>
            <a:ext cx="295927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300 mm SOI Wafers</a:t>
            </a:r>
          </a:p>
        </p:txBody>
      </p:sp>
      <p:pic>
        <p:nvPicPr>
          <p:cNvPr id="7" name="Picture 6" descr="A blue and yellow logo&#10;&#10;AI-generated content may be incorrect.">
            <a:extLst>
              <a:ext uri="{FF2B5EF4-FFF2-40B4-BE49-F238E27FC236}">
                <a16:creationId xmlns:a16="http://schemas.microsoft.com/office/drawing/2014/main" id="{154F46F0-DECC-F745-F362-CB8F74F942B7}"/>
              </a:ext>
            </a:extLst>
          </p:cNvPr>
          <p:cNvPicPr>
            <a:picLocks noChangeAspect="1"/>
          </p:cNvPicPr>
          <p:nvPr/>
        </p:nvPicPr>
        <p:blipFill>
          <a:blip r:embed="rId4"/>
          <a:stretch>
            <a:fillRect/>
          </a:stretch>
        </p:blipFill>
        <p:spPr>
          <a:xfrm>
            <a:off x="3820982" y="5372840"/>
            <a:ext cx="1773767" cy="685800"/>
          </a:xfrm>
          <a:prstGeom prst="rect">
            <a:avLst/>
          </a:prstGeom>
        </p:spPr>
      </p:pic>
      <p:pic>
        <p:nvPicPr>
          <p:cNvPr id="9" name="Picture 8" descr="A close-up of a logo&#10;&#10;AI-generated content may be incorrect.">
            <a:extLst>
              <a:ext uri="{FF2B5EF4-FFF2-40B4-BE49-F238E27FC236}">
                <a16:creationId xmlns:a16="http://schemas.microsoft.com/office/drawing/2014/main" id="{AED5B86C-74D5-1781-3B20-AA0C1379DF87}"/>
              </a:ext>
            </a:extLst>
          </p:cNvPr>
          <p:cNvPicPr>
            <a:picLocks noChangeAspect="1"/>
          </p:cNvPicPr>
          <p:nvPr/>
        </p:nvPicPr>
        <p:blipFill>
          <a:blip r:embed="rId5"/>
          <a:stretch>
            <a:fillRect/>
          </a:stretch>
        </p:blipFill>
        <p:spPr>
          <a:xfrm>
            <a:off x="6065506" y="5372840"/>
            <a:ext cx="3511298" cy="685800"/>
          </a:xfrm>
          <a:prstGeom prst="rect">
            <a:avLst/>
          </a:prstGeom>
        </p:spPr>
      </p:pic>
      <p:pic>
        <p:nvPicPr>
          <p:cNvPr id="11" name="Picture 10" descr="A close-up of a logo&#10;&#10;AI-generated content may be incorrect.">
            <a:extLst>
              <a:ext uri="{FF2B5EF4-FFF2-40B4-BE49-F238E27FC236}">
                <a16:creationId xmlns:a16="http://schemas.microsoft.com/office/drawing/2014/main" id="{E6C9E831-826B-35FE-4E94-A56F596EAFCA}"/>
              </a:ext>
            </a:extLst>
          </p:cNvPr>
          <p:cNvPicPr>
            <a:picLocks noChangeAspect="1"/>
          </p:cNvPicPr>
          <p:nvPr/>
        </p:nvPicPr>
        <p:blipFill>
          <a:blip r:embed="rId6"/>
          <a:stretch>
            <a:fillRect/>
          </a:stretch>
        </p:blipFill>
        <p:spPr>
          <a:xfrm>
            <a:off x="10047561" y="5372840"/>
            <a:ext cx="1641576" cy="685800"/>
          </a:xfrm>
          <a:prstGeom prst="rect">
            <a:avLst/>
          </a:prstGeom>
        </p:spPr>
      </p:pic>
      <p:pic>
        <p:nvPicPr>
          <p:cNvPr id="13" name="Picture 12" descr="A diagram of a device library&#10;&#10;AI-generated content may be incorrect.">
            <a:extLst>
              <a:ext uri="{FF2B5EF4-FFF2-40B4-BE49-F238E27FC236}">
                <a16:creationId xmlns:a16="http://schemas.microsoft.com/office/drawing/2014/main" id="{EFFF4682-8E75-1493-1375-641D0099A779}"/>
              </a:ext>
            </a:extLst>
          </p:cNvPr>
          <p:cNvPicPr>
            <a:picLocks noChangeAspect="1"/>
          </p:cNvPicPr>
          <p:nvPr/>
        </p:nvPicPr>
        <p:blipFill>
          <a:blip r:embed="rId7"/>
          <a:stretch>
            <a:fillRect/>
          </a:stretch>
        </p:blipFill>
        <p:spPr>
          <a:xfrm>
            <a:off x="5204924" y="1354164"/>
            <a:ext cx="6148757" cy="3504791"/>
          </a:xfrm>
          <a:prstGeom prst="rect">
            <a:avLst/>
          </a:prstGeom>
        </p:spPr>
      </p:pic>
    </p:spTree>
    <p:extLst>
      <p:ext uri="{BB962C8B-B14F-4D97-AF65-F5344CB8AC3E}">
        <p14:creationId xmlns:p14="http://schemas.microsoft.com/office/powerpoint/2010/main" val="268769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104C-DB00-FCAB-0553-12780990DE72}"/>
              </a:ext>
            </a:extLst>
          </p:cNvPr>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Computing at Scale = Computation + Communication</a:t>
            </a:r>
            <a:endParaRPr lang="en-US" dirty="0"/>
          </a:p>
        </p:txBody>
      </p:sp>
      <p:pic>
        <p:nvPicPr>
          <p:cNvPr id="4" name="Picture 3">
            <a:extLst>
              <a:ext uri="{FF2B5EF4-FFF2-40B4-BE49-F238E27FC236}">
                <a16:creationId xmlns:a16="http://schemas.microsoft.com/office/drawing/2014/main" id="{F5A74F09-9E89-3DC0-E7D3-0F0EDB2FA6FC}"/>
              </a:ext>
            </a:extLst>
          </p:cNvPr>
          <p:cNvPicPr>
            <a:picLocks noChangeAspect="1"/>
          </p:cNvPicPr>
          <p:nvPr/>
        </p:nvPicPr>
        <p:blipFill>
          <a:blip r:embed="rId3"/>
          <a:stretch>
            <a:fillRect/>
          </a:stretch>
        </p:blipFill>
        <p:spPr>
          <a:xfrm>
            <a:off x="142113" y="1927623"/>
            <a:ext cx="5689600" cy="3200400"/>
          </a:xfrm>
          <a:prstGeom prst="rect">
            <a:avLst/>
          </a:prstGeom>
        </p:spPr>
      </p:pic>
      <p:pic>
        <p:nvPicPr>
          <p:cNvPr id="5" name="Picture 4">
            <a:extLst>
              <a:ext uri="{FF2B5EF4-FFF2-40B4-BE49-F238E27FC236}">
                <a16:creationId xmlns:a16="http://schemas.microsoft.com/office/drawing/2014/main" id="{974C75A1-FE34-AFCB-EA48-6C5B1825A4EE}"/>
              </a:ext>
            </a:extLst>
          </p:cNvPr>
          <p:cNvPicPr>
            <a:picLocks noChangeAspect="1"/>
          </p:cNvPicPr>
          <p:nvPr/>
        </p:nvPicPr>
        <p:blipFill>
          <a:blip r:embed="rId4"/>
          <a:stretch>
            <a:fillRect/>
          </a:stretch>
        </p:blipFill>
        <p:spPr>
          <a:xfrm>
            <a:off x="5968635" y="1927623"/>
            <a:ext cx="6096000" cy="3200400"/>
          </a:xfrm>
          <a:prstGeom prst="rect">
            <a:avLst/>
          </a:prstGeom>
        </p:spPr>
      </p:pic>
    </p:spTree>
    <p:extLst>
      <p:ext uri="{BB962C8B-B14F-4D97-AF65-F5344CB8AC3E}">
        <p14:creationId xmlns:p14="http://schemas.microsoft.com/office/powerpoint/2010/main" val="380141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colored dots&#10;&#10;Description automatically generated with medium confidence">
            <a:extLst>
              <a:ext uri="{FF2B5EF4-FFF2-40B4-BE49-F238E27FC236}">
                <a16:creationId xmlns:a16="http://schemas.microsoft.com/office/drawing/2014/main" id="{07EA3F07-43D3-8DAA-D294-81CD476B5728}"/>
              </a:ext>
            </a:extLst>
          </p:cNvPr>
          <p:cNvPicPr>
            <a:picLocks noChangeAspect="1"/>
          </p:cNvPicPr>
          <p:nvPr/>
        </p:nvPicPr>
        <p:blipFill>
          <a:blip r:embed="rId3"/>
          <a:stretch>
            <a:fillRect/>
          </a:stretch>
        </p:blipFill>
        <p:spPr>
          <a:xfrm>
            <a:off x="5480808" y="2504310"/>
            <a:ext cx="5108713" cy="2286000"/>
          </a:xfrm>
          <a:prstGeom prst="rect">
            <a:avLst/>
          </a:prstGeom>
        </p:spPr>
      </p:pic>
      <p:pic>
        <p:nvPicPr>
          <p:cNvPr id="11" name="Picture 10" descr="A graph with colored dots and lines&#10;&#10;Description automatically generated">
            <a:extLst>
              <a:ext uri="{FF2B5EF4-FFF2-40B4-BE49-F238E27FC236}">
                <a16:creationId xmlns:a16="http://schemas.microsoft.com/office/drawing/2014/main" id="{CBE5C507-8BE5-3D36-1896-78BD5C8AB1BC}"/>
              </a:ext>
            </a:extLst>
          </p:cNvPr>
          <p:cNvPicPr>
            <a:picLocks noChangeAspect="1"/>
          </p:cNvPicPr>
          <p:nvPr/>
        </p:nvPicPr>
        <p:blipFill>
          <a:blip r:embed="rId4"/>
          <a:stretch>
            <a:fillRect/>
          </a:stretch>
        </p:blipFill>
        <p:spPr>
          <a:xfrm>
            <a:off x="5480808" y="2504310"/>
            <a:ext cx="5108713" cy="2286000"/>
          </a:xfrm>
          <a:prstGeom prst="rect">
            <a:avLst/>
          </a:prstGeom>
        </p:spPr>
      </p:pic>
      <p:sp>
        <p:nvSpPr>
          <p:cNvPr id="2" name="Title 1">
            <a:extLst>
              <a:ext uri="{FF2B5EF4-FFF2-40B4-BE49-F238E27FC236}">
                <a16:creationId xmlns:a16="http://schemas.microsoft.com/office/drawing/2014/main" id="{3D50D162-23CB-73C0-76E9-47D4E6EF67B4}"/>
              </a:ext>
            </a:extLst>
          </p:cNvPr>
          <p:cNvSpPr>
            <a:spLocks noGrp="1"/>
          </p:cNvSpPr>
          <p:nvPr>
            <p:ph type="title"/>
          </p:nvPr>
        </p:nvSpPr>
        <p:spPr/>
        <p:txBody>
          <a:bodyPr/>
          <a:lstStyle/>
          <a:p>
            <a:r>
              <a:rPr lang="en-US" dirty="0"/>
              <a:t>Co-Packaged Photonic Data I/O</a:t>
            </a:r>
          </a:p>
        </p:txBody>
      </p:sp>
      <p:pic>
        <p:nvPicPr>
          <p:cNvPr id="5" name="Picture 4" descr="A close-up of a device&#10;&#10;Description automatically generated">
            <a:extLst>
              <a:ext uri="{FF2B5EF4-FFF2-40B4-BE49-F238E27FC236}">
                <a16:creationId xmlns:a16="http://schemas.microsoft.com/office/drawing/2014/main" id="{953D1E3B-A9C1-2655-AC80-923AD8C75781}"/>
              </a:ext>
            </a:extLst>
          </p:cNvPr>
          <p:cNvPicPr>
            <a:picLocks noChangeAspect="1"/>
          </p:cNvPicPr>
          <p:nvPr/>
        </p:nvPicPr>
        <p:blipFill>
          <a:blip r:embed="rId5"/>
          <a:stretch>
            <a:fillRect/>
          </a:stretch>
        </p:blipFill>
        <p:spPr>
          <a:xfrm>
            <a:off x="1685499" y="2188447"/>
            <a:ext cx="3013636" cy="1899003"/>
          </a:xfrm>
          <a:prstGeom prst="rect">
            <a:avLst/>
          </a:prstGeom>
        </p:spPr>
      </p:pic>
      <p:sp>
        <p:nvSpPr>
          <p:cNvPr id="12" name="TextBox 11">
            <a:extLst>
              <a:ext uri="{FF2B5EF4-FFF2-40B4-BE49-F238E27FC236}">
                <a16:creationId xmlns:a16="http://schemas.microsoft.com/office/drawing/2014/main" id="{FEF5D73A-E5E4-EA87-A926-CA4218173D65}"/>
              </a:ext>
            </a:extLst>
          </p:cNvPr>
          <p:cNvSpPr txBox="1"/>
          <p:nvPr/>
        </p:nvSpPr>
        <p:spPr>
          <a:xfrm>
            <a:off x="5480808" y="3115761"/>
            <a:ext cx="2640842" cy="400110"/>
          </a:xfrm>
          <a:prstGeom prst="rect">
            <a:avLst/>
          </a:prstGeom>
          <a:noFill/>
        </p:spPr>
        <p:txBody>
          <a:bodyPr wrap="square" rtlCol="0">
            <a:spAutoFit/>
          </a:bodyPr>
          <a:lstStyle/>
          <a:p>
            <a:pPr algn="r"/>
            <a:r>
              <a:rPr lang="en-US" sz="2000" b="1" dirty="0"/>
              <a:t>100x</a:t>
            </a:r>
          </a:p>
        </p:txBody>
      </p:sp>
      <p:sp>
        <p:nvSpPr>
          <p:cNvPr id="13" name="TextBox 12">
            <a:extLst>
              <a:ext uri="{FF2B5EF4-FFF2-40B4-BE49-F238E27FC236}">
                <a16:creationId xmlns:a16="http://schemas.microsoft.com/office/drawing/2014/main" id="{6BB8C564-5637-90EE-A665-A6C7D16F732B}"/>
              </a:ext>
            </a:extLst>
          </p:cNvPr>
          <p:cNvSpPr txBox="1"/>
          <p:nvPr/>
        </p:nvSpPr>
        <p:spPr>
          <a:xfrm>
            <a:off x="6610159" y="3402706"/>
            <a:ext cx="2640842" cy="261610"/>
          </a:xfrm>
          <a:prstGeom prst="rect">
            <a:avLst/>
          </a:prstGeom>
          <a:noFill/>
        </p:spPr>
        <p:txBody>
          <a:bodyPr wrap="square" rtlCol="0">
            <a:spAutoFit/>
          </a:bodyPr>
          <a:lstStyle/>
          <a:p>
            <a:pPr algn="r"/>
            <a:r>
              <a:rPr lang="en-US" sz="1100" dirty="0"/>
              <a:t>Prior work</a:t>
            </a:r>
          </a:p>
        </p:txBody>
      </p:sp>
      <p:sp>
        <p:nvSpPr>
          <p:cNvPr id="14" name="TextBox 13">
            <a:extLst>
              <a:ext uri="{FF2B5EF4-FFF2-40B4-BE49-F238E27FC236}">
                <a16:creationId xmlns:a16="http://schemas.microsoft.com/office/drawing/2014/main" id="{2D5C6969-08C3-B22C-CCC3-04BA84D7060B}"/>
              </a:ext>
            </a:extLst>
          </p:cNvPr>
          <p:cNvSpPr txBox="1"/>
          <p:nvPr/>
        </p:nvSpPr>
        <p:spPr>
          <a:xfrm>
            <a:off x="1871896" y="4173461"/>
            <a:ext cx="2640842" cy="1015663"/>
          </a:xfrm>
          <a:prstGeom prst="rect">
            <a:avLst/>
          </a:prstGeom>
          <a:noFill/>
        </p:spPr>
        <p:txBody>
          <a:bodyPr wrap="square" rtlCol="0">
            <a:spAutoFit/>
          </a:bodyPr>
          <a:lstStyle/>
          <a:p>
            <a:pPr algn="ctr"/>
            <a:r>
              <a:rPr lang="en-US" sz="2000" b="1" dirty="0"/>
              <a:t>96 Tb/s bidirectional</a:t>
            </a:r>
          </a:p>
          <a:p>
            <a:pPr algn="ctr"/>
            <a:r>
              <a:rPr lang="en-US" sz="2000" b="1" dirty="0"/>
              <a:t>4 Tb/s/mm shoreline</a:t>
            </a:r>
          </a:p>
          <a:p>
            <a:pPr algn="ctr"/>
            <a:r>
              <a:rPr lang="en-US" sz="2000" b="1" dirty="0"/>
              <a:t>&lt; 1 </a:t>
            </a:r>
            <a:r>
              <a:rPr lang="en-US" sz="2000" b="1" dirty="0" err="1"/>
              <a:t>pJ</a:t>
            </a:r>
            <a:r>
              <a:rPr lang="en-US" sz="2000" b="1" dirty="0"/>
              <a:t>/b energy</a:t>
            </a:r>
          </a:p>
        </p:txBody>
      </p:sp>
    </p:spTree>
    <p:extLst>
      <p:ext uri="{BB962C8B-B14F-4D97-AF65-F5344CB8AC3E}">
        <p14:creationId xmlns:p14="http://schemas.microsoft.com/office/powerpoint/2010/main" val="291509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6028-6999-BF66-AD54-E52A440EFF0D}"/>
              </a:ext>
            </a:extLst>
          </p:cNvPr>
          <p:cNvSpPr>
            <a:spLocks noGrp="1"/>
          </p:cNvSpPr>
          <p:nvPr>
            <p:ph type="title"/>
          </p:nvPr>
        </p:nvSpPr>
        <p:spPr/>
        <p:txBody>
          <a:bodyPr/>
          <a:lstStyle/>
          <a:p>
            <a:r>
              <a:rPr lang="en-US" dirty="0"/>
              <a:t>Under the Hood – Hybrid 2.5D/3D Integration</a:t>
            </a:r>
          </a:p>
        </p:txBody>
      </p:sp>
      <p:pic>
        <p:nvPicPr>
          <p:cNvPr id="5" name="Picture 4" descr="A computer chip with a few rectangular objects&#10;&#10;Description automatically generated with medium confidence">
            <a:extLst>
              <a:ext uri="{FF2B5EF4-FFF2-40B4-BE49-F238E27FC236}">
                <a16:creationId xmlns:a16="http://schemas.microsoft.com/office/drawing/2014/main" id="{A71A164F-5560-2989-3D0E-55CE18EB8247}"/>
              </a:ext>
            </a:extLst>
          </p:cNvPr>
          <p:cNvPicPr>
            <a:picLocks noChangeAspect="1"/>
          </p:cNvPicPr>
          <p:nvPr/>
        </p:nvPicPr>
        <p:blipFill>
          <a:blip r:embed="rId3"/>
          <a:stretch>
            <a:fillRect/>
          </a:stretch>
        </p:blipFill>
        <p:spPr>
          <a:xfrm>
            <a:off x="4970912" y="2185688"/>
            <a:ext cx="5945875" cy="3666623"/>
          </a:xfrm>
          <a:prstGeom prst="rect">
            <a:avLst/>
          </a:prstGeom>
        </p:spPr>
      </p:pic>
      <p:cxnSp>
        <p:nvCxnSpPr>
          <p:cNvPr id="8" name="Straight Connector 7">
            <a:extLst>
              <a:ext uri="{FF2B5EF4-FFF2-40B4-BE49-F238E27FC236}">
                <a16:creationId xmlns:a16="http://schemas.microsoft.com/office/drawing/2014/main" id="{F80B245A-145D-214D-3525-E7944F5BB4CF}"/>
              </a:ext>
            </a:extLst>
          </p:cNvPr>
          <p:cNvCxnSpPr>
            <a:cxnSpLocks/>
          </p:cNvCxnSpPr>
          <p:nvPr/>
        </p:nvCxnSpPr>
        <p:spPr>
          <a:xfrm flipH="1" flipV="1">
            <a:off x="6815635" y="1949196"/>
            <a:ext cx="272955" cy="560626"/>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64478-3EE9-B7D3-AB55-EED59138C503}"/>
              </a:ext>
            </a:extLst>
          </p:cNvPr>
          <p:cNvCxnSpPr>
            <a:cxnSpLocks/>
          </p:cNvCxnSpPr>
          <p:nvPr/>
        </p:nvCxnSpPr>
        <p:spPr>
          <a:xfrm flipV="1">
            <a:off x="8080326" y="1928571"/>
            <a:ext cx="100085" cy="581251"/>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AB9ABD-9127-8705-7A5C-C1C51568B336}"/>
              </a:ext>
            </a:extLst>
          </p:cNvPr>
          <p:cNvCxnSpPr>
            <a:cxnSpLocks/>
          </p:cNvCxnSpPr>
          <p:nvPr/>
        </p:nvCxnSpPr>
        <p:spPr>
          <a:xfrm flipV="1">
            <a:off x="9635034" y="1949196"/>
            <a:ext cx="0" cy="219288"/>
          </a:xfrm>
          <a:prstGeom prst="line">
            <a:avLst/>
          </a:prstGeom>
          <a:ln w="19050">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BE2BCF-241C-D1A6-2490-26D9DA7A3C7A}"/>
              </a:ext>
            </a:extLst>
          </p:cNvPr>
          <p:cNvSpPr txBox="1"/>
          <p:nvPr/>
        </p:nvSpPr>
        <p:spPr>
          <a:xfrm>
            <a:off x="5969475" y="1559239"/>
            <a:ext cx="1556836" cy="369332"/>
          </a:xfrm>
          <a:prstGeom prst="rect">
            <a:avLst/>
          </a:prstGeom>
          <a:noFill/>
        </p:spPr>
        <p:txBody>
          <a:bodyPr wrap="none" rtlCol="0">
            <a:spAutoFit/>
          </a:bodyPr>
          <a:lstStyle/>
          <a:p>
            <a:r>
              <a:rPr lang="en-US" sz="1800" dirty="0"/>
              <a:t>PIC: My work</a:t>
            </a:r>
          </a:p>
        </p:txBody>
      </p:sp>
      <p:sp>
        <p:nvSpPr>
          <p:cNvPr id="13" name="TextBox 12">
            <a:extLst>
              <a:ext uri="{FF2B5EF4-FFF2-40B4-BE49-F238E27FC236}">
                <a16:creationId xmlns:a16="http://schemas.microsoft.com/office/drawing/2014/main" id="{7D15D364-56D8-4830-0EEF-C664E01BD46A}"/>
              </a:ext>
            </a:extLst>
          </p:cNvPr>
          <p:cNvSpPr txBox="1"/>
          <p:nvPr/>
        </p:nvSpPr>
        <p:spPr>
          <a:xfrm>
            <a:off x="7622508" y="1559239"/>
            <a:ext cx="1428596" cy="369332"/>
          </a:xfrm>
          <a:prstGeom prst="rect">
            <a:avLst/>
          </a:prstGeom>
          <a:noFill/>
        </p:spPr>
        <p:txBody>
          <a:bodyPr wrap="none" rtlCol="0">
            <a:spAutoFit/>
          </a:bodyPr>
          <a:lstStyle/>
          <a:p>
            <a:r>
              <a:rPr lang="en-US" sz="1800" dirty="0"/>
              <a:t>EIC: Cornell</a:t>
            </a:r>
          </a:p>
        </p:txBody>
      </p:sp>
      <p:sp>
        <p:nvSpPr>
          <p:cNvPr id="17" name="TextBox 16">
            <a:extLst>
              <a:ext uri="{FF2B5EF4-FFF2-40B4-BE49-F238E27FC236}">
                <a16:creationId xmlns:a16="http://schemas.microsoft.com/office/drawing/2014/main" id="{E753B496-E626-3DCF-FFE7-66AF5480E688}"/>
              </a:ext>
            </a:extLst>
          </p:cNvPr>
          <p:cNvSpPr txBox="1"/>
          <p:nvPr/>
        </p:nvSpPr>
        <p:spPr>
          <a:xfrm>
            <a:off x="9147301" y="1559239"/>
            <a:ext cx="1646605" cy="369332"/>
          </a:xfrm>
          <a:prstGeom prst="rect">
            <a:avLst/>
          </a:prstGeom>
          <a:noFill/>
        </p:spPr>
        <p:txBody>
          <a:bodyPr wrap="none" rtlCol="0">
            <a:spAutoFit/>
          </a:bodyPr>
          <a:lstStyle/>
          <a:p>
            <a:r>
              <a:rPr lang="en-US" sz="1800" dirty="0"/>
              <a:t>Package: Intel</a:t>
            </a:r>
          </a:p>
        </p:txBody>
      </p:sp>
      <p:pic>
        <p:nvPicPr>
          <p:cNvPr id="3" name="Picture 2" descr="A close-up of a device&#10;&#10;Description automatically generated">
            <a:extLst>
              <a:ext uri="{FF2B5EF4-FFF2-40B4-BE49-F238E27FC236}">
                <a16:creationId xmlns:a16="http://schemas.microsoft.com/office/drawing/2014/main" id="{C3B1C9BD-5A02-E2AB-4721-7101A1A34626}"/>
              </a:ext>
            </a:extLst>
          </p:cNvPr>
          <p:cNvPicPr>
            <a:picLocks noChangeAspect="1"/>
          </p:cNvPicPr>
          <p:nvPr/>
        </p:nvPicPr>
        <p:blipFill>
          <a:blip r:embed="rId4"/>
          <a:stretch>
            <a:fillRect/>
          </a:stretch>
        </p:blipFill>
        <p:spPr>
          <a:xfrm>
            <a:off x="1685499" y="2188447"/>
            <a:ext cx="3013636" cy="1899003"/>
          </a:xfrm>
          <a:prstGeom prst="rect">
            <a:avLst/>
          </a:prstGeom>
        </p:spPr>
      </p:pic>
      <p:sp>
        <p:nvSpPr>
          <p:cNvPr id="4" name="Rectangle 3">
            <a:extLst>
              <a:ext uri="{FF2B5EF4-FFF2-40B4-BE49-F238E27FC236}">
                <a16:creationId xmlns:a16="http://schemas.microsoft.com/office/drawing/2014/main" id="{66BBA40C-2BD6-DA8E-B423-ED5C576BF52A}"/>
              </a:ext>
            </a:extLst>
          </p:cNvPr>
          <p:cNvSpPr/>
          <p:nvPr/>
        </p:nvSpPr>
        <p:spPr>
          <a:xfrm rot="18434005">
            <a:off x="2097224" y="3249069"/>
            <a:ext cx="497280" cy="434509"/>
          </a:xfrm>
          <a:custGeom>
            <a:avLst/>
            <a:gdLst>
              <a:gd name="connsiteX0" fmla="*/ 0 w 450393"/>
              <a:gd name="connsiteY0" fmla="*/ 0 h 389505"/>
              <a:gd name="connsiteX1" fmla="*/ 450393 w 450393"/>
              <a:gd name="connsiteY1" fmla="*/ 0 h 389505"/>
              <a:gd name="connsiteX2" fmla="*/ 450393 w 450393"/>
              <a:gd name="connsiteY2" fmla="*/ 389505 h 389505"/>
              <a:gd name="connsiteX3" fmla="*/ 0 w 450393"/>
              <a:gd name="connsiteY3" fmla="*/ 389505 h 389505"/>
              <a:gd name="connsiteX4" fmla="*/ 0 w 450393"/>
              <a:gd name="connsiteY4" fmla="*/ 0 h 389505"/>
              <a:gd name="connsiteX0" fmla="*/ 0 w 455309"/>
              <a:gd name="connsiteY0" fmla="*/ 0 h 389505"/>
              <a:gd name="connsiteX1" fmla="*/ 455309 w 455309"/>
              <a:gd name="connsiteY1" fmla="*/ 26095 h 389505"/>
              <a:gd name="connsiteX2" fmla="*/ 450393 w 455309"/>
              <a:gd name="connsiteY2" fmla="*/ 389505 h 389505"/>
              <a:gd name="connsiteX3" fmla="*/ 0 w 455309"/>
              <a:gd name="connsiteY3" fmla="*/ 389505 h 389505"/>
              <a:gd name="connsiteX4" fmla="*/ 0 w 455309"/>
              <a:gd name="connsiteY4" fmla="*/ 0 h 389505"/>
              <a:gd name="connsiteX0" fmla="*/ 0 w 456814"/>
              <a:gd name="connsiteY0" fmla="*/ 0 h 407280"/>
              <a:gd name="connsiteX1" fmla="*/ 455309 w 456814"/>
              <a:gd name="connsiteY1" fmla="*/ 26095 h 407280"/>
              <a:gd name="connsiteX2" fmla="*/ 456443 w 456814"/>
              <a:gd name="connsiteY2" fmla="*/ 407280 h 407280"/>
              <a:gd name="connsiteX3" fmla="*/ 0 w 456814"/>
              <a:gd name="connsiteY3" fmla="*/ 389505 h 407280"/>
              <a:gd name="connsiteX4" fmla="*/ 0 w 456814"/>
              <a:gd name="connsiteY4" fmla="*/ 0 h 407280"/>
              <a:gd name="connsiteX0" fmla="*/ 34227 w 456814"/>
              <a:gd name="connsiteY0" fmla="*/ 0 h 440748"/>
              <a:gd name="connsiteX1" fmla="*/ 455309 w 456814"/>
              <a:gd name="connsiteY1" fmla="*/ 59563 h 440748"/>
              <a:gd name="connsiteX2" fmla="*/ 456443 w 456814"/>
              <a:gd name="connsiteY2" fmla="*/ 440748 h 440748"/>
              <a:gd name="connsiteX3" fmla="*/ 0 w 456814"/>
              <a:gd name="connsiteY3" fmla="*/ 422973 h 440748"/>
              <a:gd name="connsiteX4" fmla="*/ 34227 w 456814"/>
              <a:gd name="connsiteY4" fmla="*/ 0 h 440748"/>
              <a:gd name="connsiteX0" fmla="*/ 0 w 470049"/>
              <a:gd name="connsiteY0" fmla="*/ 0 h 434509"/>
              <a:gd name="connsiteX1" fmla="*/ 468544 w 470049"/>
              <a:gd name="connsiteY1" fmla="*/ 53324 h 434509"/>
              <a:gd name="connsiteX2" fmla="*/ 469678 w 470049"/>
              <a:gd name="connsiteY2" fmla="*/ 434509 h 434509"/>
              <a:gd name="connsiteX3" fmla="*/ 13235 w 470049"/>
              <a:gd name="connsiteY3" fmla="*/ 416734 h 434509"/>
              <a:gd name="connsiteX4" fmla="*/ 0 w 470049"/>
              <a:gd name="connsiteY4" fmla="*/ 0 h 434509"/>
              <a:gd name="connsiteX0" fmla="*/ 27231 w 497280"/>
              <a:gd name="connsiteY0" fmla="*/ 0 h 434509"/>
              <a:gd name="connsiteX1" fmla="*/ 495775 w 497280"/>
              <a:gd name="connsiteY1" fmla="*/ 53324 h 434509"/>
              <a:gd name="connsiteX2" fmla="*/ 496909 w 497280"/>
              <a:gd name="connsiteY2" fmla="*/ 434509 h 434509"/>
              <a:gd name="connsiteX3" fmla="*/ 0 w 497280"/>
              <a:gd name="connsiteY3" fmla="*/ 402740 h 434509"/>
              <a:gd name="connsiteX4" fmla="*/ 27231 w 497280"/>
              <a:gd name="connsiteY4" fmla="*/ 0 h 4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80" h="434509">
                <a:moveTo>
                  <a:pt x="27231" y="0"/>
                </a:moveTo>
                <a:lnTo>
                  <a:pt x="495775" y="53324"/>
                </a:lnTo>
                <a:cubicBezTo>
                  <a:pt x="494136" y="174461"/>
                  <a:pt x="498548" y="313372"/>
                  <a:pt x="496909" y="434509"/>
                </a:cubicBezTo>
                <a:lnTo>
                  <a:pt x="0" y="402740"/>
                </a:lnTo>
                <a:lnTo>
                  <a:pt x="27231" y="0"/>
                </a:lnTo>
                <a:close/>
              </a:path>
            </a:pathLst>
          </a:cu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E1417F1-28A2-6279-20BC-C9C9F26EA462}"/>
              </a:ext>
            </a:extLst>
          </p:cNvPr>
          <p:cNvCxnSpPr/>
          <p:nvPr/>
        </p:nvCxnSpPr>
        <p:spPr>
          <a:xfrm>
            <a:off x="2500313" y="3586163"/>
            <a:ext cx="3469162"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59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DDB6-C4DA-BEB6-BEA0-FEC265EB534B}"/>
              </a:ext>
            </a:extLst>
          </p:cNvPr>
          <p:cNvSpPr>
            <a:spLocks noGrp="1"/>
          </p:cNvSpPr>
          <p:nvPr>
            <p:ph type="title"/>
          </p:nvPr>
        </p:nvSpPr>
        <p:spPr/>
        <p:txBody>
          <a:bodyPr/>
          <a:lstStyle/>
          <a:p>
            <a:r>
              <a:rPr lang="en-US" dirty="0"/>
              <a:t>Package Cross Section</a:t>
            </a:r>
          </a:p>
        </p:txBody>
      </p:sp>
      <p:sp>
        <p:nvSpPr>
          <p:cNvPr id="3" name="Text Placeholder 2">
            <a:extLst>
              <a:ext uri="{FF2B5EF4-FFF2-40B4-BE49-F238E27FC236}">
                <a16:creationId xmlns:a16="http://schemas.microsoft.com/office/drawing/2014/main" id="{0E0E4E39-F29A-CDB9-945F-3ED87D4A6C6E}"/>
              </a:ext>
            </a:extLst>
          </p:cNvPr>
          <p:cNvSpPr>
            <a:spLocks noGrp="1"/>
          </p:cNvSpPr>
          <p:nvPr>
            <p:ph type="body" idx="1"/>
          </p:nvPr>
        </p:nvSpPr>
        <p:spPr/>
        <p:txBody>
          <a:bodyPr/>
          <a:lstStyle/>
          <a:p>
            <a:endParaRPr lang="en-US"/>
          </a:p>
        </p:txBody>
      </p:sp>
      <p:pic>
        <p:nvPicPr>
          <p:cNvPr id="5" name="Picture 4" descr="Diagram of a machine with different components&#10;&#10;AI-generated content may be incorrect.">
            <a:extLst>
              <a:ext uri="{FF2B5EF4-FFF2-40B4-BE49-F238E27FC236}">
                <a16:creationId xmlns:a16="http://schemas.microsoft.com/office/drawing/2014/main" id="{4BAC79E3-0A04-B8AE-9BE3-69DCA793FA98}"/>
              </a:ext>
            </a:extLst>
          </p:cNvPr>
          <p:cNvPicPr>
            <a:picLocks noChangeAspect="1"/>
          </p:cNvPicPr>
          <p:nvPr/>
        </p:nvPicPr>
        <p:blipFill>
          <a:blip r:embed="rId3"/>
          <a:stretch>
            <a:fillRect/>
          </a:stretch>
        </p:blipFill>
        <p:spPr>
          <a:xfrm>
            <a:off x="2185240" y="2459177"/>
            <a:ext cx="7821519" cy="2447224"/>
          </a:xfrm>
          <a:prstGeom prst="rect">
            <a:avLst/>
          </a:prstGeom>
        </p:spPr>
      </p:pic>
    </p:spTree>
    <p:extLst>
      <p:ext uri="{BB962C8B-B14F-4D97-AF65-F5344CB8AC3E}">
        <p14:creationId xmlns:p14="http://schemas.microsoft.com/office/powerpoint/2010/main" val="217363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671A-B7E9-EE16-EE25-93294FAD450A}"/>
              </a:ext>
            </a:extLst>
          </p:cNvPr>
          <p:cNvSpPr>
            <a:spLocks noGrp="1"/>
          </p:cNvSpPr>
          <p:nvPr>
            <p:ph type="title"/>
          </p:nvPr>
        </p:nvSpPr>
        <p:spPr/>
        <p:txBody>
          <a:bodyPr/>
          <a:lstStyle/>
          <a:p>
            <a:r>
              <a:rPr lang="en-US" dirty="0"/>
              <a:t>Photonic Chip Design for Packaging</a:t>
            </a:r>
          </a:p>
        </p:txBody>
      </p:sp>
      <p:pic>
        <p:nvPicPr>
          <p:cNvPr id="5" name="Picture 4" descr="A diagram of a computer&#10;&#10;Description automatically generated with medium confidence">
            <a:extLst>
              <a:ext uri="{FF2B5EF4-FFF2-40B4-BE49-F238E27FC236}">
                <a16:creationId xmlns:a16="http://schemas.microsoft.com/office/drawing/2014/main" id="{D8F60B92-79EE-B668-04A5-B4CF89CED031}"/>
              </a:ext>
            </a:extLst>
          </p:cNvPr>
          <p:cNvPicPr>
            <a:picLocks noChangeAspect="1"/>
          </p:cNvPicPr>
          <p:nvPr/>
        </p:nvPicPr>
        <p:blipFill>
          <a:blip r:embed="rId3"/>
          <a:stretch>
            <a:fillRect/>
          </a:stretch>
        </p:blipFill>
        <p:spPr>
          <a:xfrm>
            <a:off x="2621353" y="1672826"/>
            <a:ext cx="6549908" cy="4175240"/>
          </a:xfrm>
          <a:prstGeom prst="rect">
            <a:avLst/>
          </a:prstGeom>
        </p:spPr>
      </p:pic>
    </p:spTree>
    <p:extLst>
      <p:ext uri="{BB962C8B-B14F-4D97-AF65-F5344CB8AC3E}">
        <p14:creationId xmlns:p14="http://schemas.microsoft.com/office/powerpoint/2010/main" val="1320602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678D-3685-A3FB-65BC-C6F4A8CF5055}"/>
              </a:ext>
            </a:extLst>
          </p:cNvPr>
          <p:cNvSpPr>
            <a:spLocks noGrp="1"/>
          </p:cNvSpPr>
          <p:nvPr>
            <p:ph type="title"/>
          </p:nvPr>
        </p:nvSpPr>
        <p:spPr/>
        <p:txBody>
          <a:bodyPr/>
          <a:lstStyle/>
          <a:p>
            <a:r>
              <a:rPr lang="en-US" dirty="0"/>
              <a:t>Future Directions</a:t>
            </a:r>
          </a:p>
        </p:txBody>
      </p:sp>
      <p:sp>
        <p:nvSpPr>
          <p:cNvPr id="3" name="Text Placeholder 2">
            <a:extLst>
              <a:ext uri="{FF2B5EF4-FFF2-40B4-BE49-F238E27FC236}">
                <a16:creationId xmlns:a16="http://schemas.microsoft.com/office/drawing/2014/main" id="{9C18E6A1-3D55-2DD5-CCBD-2CC4D179CC4A}"/>
              </a:ext>
            </a:extLst>
          </p:cNvPr>
          <p:cNvSpPr>
            <a:spLocks noGrp="1"/>
          </p:cNvSpPr>
          <p:nvPr>
            <p:ph type="body" idx="1"/>
          </p:nvPr>
        </p:nvSpPr>
        <p:spPr>
          <a:xfrm>
            <a:off x="308307" y="1442582"/>
            <a:ext cx="11176000" cy="1608137"/>
          </a:xfrm>
        </p:spPr>
        <p:txBody>
          <a:bodyPr/>
          <a:lstStyle/>
          <a:p>
            <a:r>
              <a:rPr lang="en-US" dirty="0"/>
              <a:t>Heterogeneous Integration</a:t>
            </a:r>
          </a:p>
          <a:p>
            <a:pPr lvl="1"/>
            <a:r>
              <a:rPr lang="en-US" dirty="0"/>
              <a:t>Integrated comb source</a:t>
            </a:r>
          </a:p>
          <a:p>
            <a:pPr lvl="1"/>
            <a:r>
              <a:rPr lang="en-US" dirty="0"/>
              <a:t>Direct-drive photonics</a:t>
            </a:r>
          </a:p>
          <a:p>
            <a:pPr lvl="1"/>
            <a:endParaRPr lang="en-US" dirty="0"/>
          </a:p>
          <a:p>
            <a:r>
              <a:rPr lang="en-US" dirty="0"/>
              <a:t>3D Photonic Connectivity</a:t>
            </a:r>
          </a:p>
          <a:p>
            <a:pPr lvl="1"/>
            <a:r>
              <a:rPr lang="en-US" dirty="0"/>
              <a:t>Break planar photonics limitations</a:t>
            </a:r>
          </a:p>
          <a:p>
            <a:pPr lvl="1"/>
            <a:r>
              <a:rPr lang="en-US" dirty="0"/>
              <a:t>New paradigm for chip-to-chip connectivity</a:t>
            </a:r>
          </a:p>
          <a:p>
            <a:pPr lvl="1"/>
            <a:endParaRPr lang="en-US" dirty="0"/>
          </a:p>
          <a:p>
            <a:r>
              <a:rPr lang="en-US" dirty="0"/>
              <a:t> System Applications</a:t>
            </a:r>
          </a:p>
          <a:p>
            <a:pPr lvl="1"/>
            <a:r>
              <a:rPr lang="en-US" dirty="0"/>
              <a:t>Wafer-/Panel-scale computing</a:t>
            </a:r>
          </a:p>
          <a:p>
            <a:pPr lvl="1"/>
            <a:r>
              <a:rPr lang="en-US" dirty="0"/>
              <a:t>Photonics-enabled computing</a:t>
            </a:r>
          </a:p>
          <a:p>
            <a:pPr lvl="1"/>
            <a:r>
              <a:rPr lang="en-US" dirty="0"/>
              <a:t>Diverse application, e.g., RF antenna arrays</a:t>
            </a:r>
          </a:p>
        </p:txBody>
      </p:sp>
      <p:pic>
        <p:nvPicPr>
          <p:cNvPr id="23" name="Picture 22" descr="A close-up of a computer screen&#10;&#10;Description automatically generated">
            <a:extLst>
              <a:ext uri="{FF2B5EF4-FFF2-40B4-BE49-F238E27FC236}">
                <a16:creationId xmlns:a16="http://schemas.microsoft.com/office/drawing/2014/main" id="{6359C663-7278-74E6-B6F7-6842B1473ABD}"/>
              </a:ext>
            </a:extLst>
          </p:cNvPr>
          <p:cNvPicPr>
            <a:picLocks noChangeAspect="1"/>
          </p:cNvPicPr>
          <p:nvPr/>
        </p:nvPicPr>
        <p:blipFill>
          <a:blip r:embed="rId3"/>
          <a:stretch>
            <a:fillRect/>
          </a:stretch>
        </p:blipFill>
        <p:spPr>
          <a:xfrm>
            <a:off x="4932054" y="1220042"/>
            <a:ext cx="6421627" cy="1901041"/>
          </a:xfrm>
          <a:prstGeom prst="rect">
            <a:avLst/>
          </a:prstGeom>
        </p:spPr>
      </p:pic>
      <p:pic>
        <p:nvPicPr>
          <p:cNvPr id="25" name="Picture 24" descr="A computer chip with many transparent boxes&#10;&#10;Description automatically generated with medium confidence">
            <a:extLst>
              <a:ext uri="{FF2B5EF4-FFF2-40B4-BE49-F238E27FC236}">
                <a16:creationId xmlns:a16="http://schemas.microsoft.com/office/drawing/2014/main" id="{C7850EA7-6C6A-EE94-3BC7-08D2EB26BBA3}"/>
              </a:ext>
            </a:extLst>
          </p:cNvPr>
          <p:cNvPicPr>
            <a:picLocks noChangeAspect="1"/>
          </p:cNvPicPr>
          <p:nvPr/>
        </p:nvPicPr>
        <p:blipFill>
          <a:blip r:embed="rId4"/>
          <a:stretch>
            <a:fillRect/>
          </a:stretch>
        </p:blipFill>
        <p:spPr>
          <a:xfrm>
            <a:off x="5333715" y="3526240"/>
            <a:ext cx="6348200" cy="2294530"/>
          </a:xfrm>
          <a:prstGeom prst="rect">
            <a:avLst/>
          </a:prstGeom>
        </p:spPr>
      </p:pic>
    </p:spTree>
    <p:extLst>
      <p:ext uri="{BB962C8B-B14F-4D97-AF65-F5344CB8AC3E}">
        <p14:creationId xmlns:p14="http://schemas.microsoft.com/office/powerpoint/2010/main" val="25015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ndscape">
  <a:themeElements>
    <a:clrScheme name="Landscape 1">
      <a:dk1>
        <a:srgbClr val="000000"/>
      </a:dk1>
      <a:lt1>
        <a:srgbClr val="FFFFFF"/>
      </a:lt1>
      <a:dk2>
        <a:srgbClr val="5F5F5F"/>
      </a:dk2>
      <a:lt2>
        <a:srgbClr val="CCCCCC"/>
      </a:lt2>
      <a:accent1>
        <a:srgbClr val="C7D039"/>
      </a:accent1>
      <a:accent2>
        <a:srgbClr val="F74902"/>
      </a:accent2>
      <a:accent3>
        <a:srgbClr val="FFFFFF"/>
      </a:accent3>
      <a:accent4>
        <a:srgbClr val="000000"/>
      </a:accent4>
      <a:accent5>
        <a:srgbClr val="E0E4AE"/>
      </a:accent5>
      <a:accent6>
        <a:srgbClr val="E04102"/>
      </a:accent6>
      <a:hlink>
        <a:srgbClr val="0059B8"/>
      </a:hlink>
      <a:folHlink>
        <a:srgbClr val="4C82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69248</TotalTime>
  <Words>1032</Words>
  <Application>Microsoft Macintosh PowerPoint</Application>
  <PresentationFormat>Widescreen</PresentationFormat>
  <Paragraphs>69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Noto Sans Symbols</vt:lpstr>
      <vt:lpstr>Arial</vt:lpstr>
      <vt:lpstr>Helvetica</vt:lpstr>
      <vt:lpstr>Tahoma</vt:lpstr>
      <vt:lpstr>Landscape</vt:lpstr>
      <vt:lpstr>Research Overview</vt:lpstr>
      <vt:lpstr>PhD at UC Santa Barbara – Electronic-Photonic Design Automation</vt:lpstr>
      <vt:lpstr>Seeing the Maturing of Silicon Photonics Foundry Services</vt:lpstr>
      <vt:lpstr>Computing at Scale = Computation + Communication</vt:lpstr>
      <vt:lpstr>Co-Packaged Photonic Data I/O</vt:lpstr>
      <vt:lpstr>Under the Hood – Hybrid 2.5D/3D Integration</vt:lpstr>
      <vt:lpstr>Package Cross Section</vt:lpstr>
      <vt:lpstr>Photonic Chip Design for Packaging</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Update: November 2018</dc:title>
  <dc:creator>Anthony Rizzo</dc:creator>
  <cp:lastModifiedBy>Yuyang Wang</cp:lastModifiedBy>
  <cp:revision>1560</cp:revision>
  <dcterms:modified xsi:type="dcterms:W3CDTF">2025-03-11T14:33:06Z</dcterms:modified>
</cp:coreProperties>
</file>